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rnMGNcVr/iCxuEQuUIdoSM3DN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1" d="100"/>
          <a:sy n="111" d="100"/>
        </p:scale>
        <p:origin x="-978" y="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997388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12"/>
        <p:cNvGrpSpPr/>
        <p:nvPr/>
      </p:nvGrpSpPr>
      <p:grpSpPr>
        <a:xfrm>
          <a:off x="0" y="0"/>
          <a:ext cx="0" cy="0"/>
          <a:chOff x="0" y="0"/>
          <a:chExt cx="0" cy="0"/>
        </a:xfrm>
      </p:grpSpPr>
      <p:pic>
        <p:nvPicPr>
          <p:cNvPr id="13" name="Google Shape;13;p17" descr="Droplets-SD-Title-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4" name="Google Shape;14;p17"/>
          <p:cNvSpPr txBox="1">
            <a:spLocks noGrp="1"/>
          </p:cNvSpPr>
          <p:nvPr>
            <p:ph type="ctrTitle"/>
          </p:nvPr>
        </p:nvSpPr>
        <p:spPr>
          <a:xfrm>
            <a:off x="1313259" y="1300786"/>
            <a:ext cx="6517482" cy="250921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7"/>
          <p:cNvSpPr txBox="1">
            <a:spLocks noGrp="1"/>
          </p:cNvSpPr>
          <p:nvPr>
            <p:ph type="subTitle" idx="1"/>
          </p:nvPr>
        </p:nvSpPr>
        <p:spPr>
          <a:xfrm>
            <a:off x="1313259" y="3886201"/>
            <a:ext cx="6517482" cy="137159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SzPts val="2200"/>
              <a:buNone/>
              <a:defRPr sz="2200">
                <a:solidFill>
                  <a:srgbClr val="7F7F7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16" name="Google Shape;16;p17"/>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7"/>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7"/>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Панорамная фотография с подписью">
  <p:cSld name="Панорамная фотография с подписью">
    <p:spTree>
      <p:nvGrpSpPr>
        <p:cNvPr id="1" name="Shape 78"/>
        <p:cNvGrpSpPr/>
        <p:nvPr/>
      </p:nvGrpSpPr>
      <p:grpSpPr>
        <a:xfrm>
          <a:off x="0" y="0"/>
          <a:ext cx="0" cy="0"/>
          <a:chOff x="0" y="0"/>
          <a:chExt cx="0" cy="0"/>
        </a:xfrm>
      </p:grpSpPr>
      <p:pic>
        <p:nvPicPr>
          <p:cNvPr id="79" name="Google Shape;79;p26"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80" name="Google Shape;80;p26"/>
          <p:cNvSpPr txBox="1">
            <a:spLocks noGrp="1"/>
          </p:cNvSpPr>
          <p:nvPr>
            <p:ph type="title"/>
          </p:nvPr>
        </p:nvSpPr>
        <p:spPr>
          <a:xfrm>
            <a:off x="685346" y="4289374"/>
            <a:ext cx="7773324" cy="81161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6"/>
          <p:cNvSpPr>
            <a:spLocks noGrp="1"/>
          </p:cNvSpPr>
          <p:nvPr>
            <p:ph type="pic" idx="2"/>
          </p:nvPr>
        </p:nvSpPr>
        <p:spPr>
          <a:xfrm>
            <a:off x="888558" y="698261"/>
            <a:ext cx="7366899" cy="3214136"/>
          </a:xfrm>
          <a:prstGeom prst="roundRect">
            <a:avLst>
              <a:gd name="adj" fmla="val 4944"/>
            </a:avLst>
          </a:prstGeom>
          <a:noFill/>
          <a:ln w="82550" cap="sq" cmpd="sng">
            <a:solidFill>
              <a:srgbClr val="CBD7E6"/>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3200"/>
              <a:buFont typeface="Arial"/>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2800"/>
              <a:buFont typeface="Arial"/>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2400"/>
              <a:buFont typeface="Arial"/>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2" name="Google Shape;82;p26"/>
          <p:cNvSpPr txBox="1">
            <a:spLocks noGrp="1"/>
          </p:cNvSpPr>
          <p:nvPr>
            <p:ph type="body" idx="1"/>
          </p:nvPr>
        </p:nvSpPr>
        <p:spPr>
          <a:xfrm>
            <a:off x="685331" y="5108728"/>
            <a:ext cx="7773339" cy="682472"/>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3" name="Google Shape;83;p26"/>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6"/>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Заголовок и подпись">
  <p:cSld name="Заголовок и подпись">
    <p:spTree>
      <p:nvGrpSpPr>
        <p:cNvPr id="1" name="Shape 86"/>
        <p:cNvGrpSpPr/>
        <p:nvPr/>
      </p:nvGrpSpPr>
      <p:grpSpPr>
        <a:xfrm>
          <a:off x="0" y="0"/>
          <a:ext cx="0" cy="0"/>
          <a:chOff x="0" y="0"/>
          <a:chExt cx="0" cy="0"/>
        </a:xfrm>
      </p:grpSpPr>
      <p:pic>
        <p:nvPicPr>
          <p:cNvPr id="87" name="Google Shape;87;p27"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88" name="Google Shape;88;p27"/>
          <p:cNvSpPr txBox="1">
            <a:spLocks noGrp="1"/>
          </p:cNvSpPr>
          <p:nvPr>
            <p:ph type="title"/>
          </p:nvPr>
        </p:nvSpPr>
        <p:spPr>
          <a:xfrm>
            <a:off x="685331" y="609600"/>
            <a:ext cx="7773339" cy="342724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7"/>
          <p:cNvSpPr txBox="1">
            <a:spLocks noGrp="1"/>
          </p:cNvSpPr>
          <p:nvPr>
            <p:ph type="body" idx="1"/>
          </p:nvPr>
        </p:nvSpPr>
        <p:spPr>
          <a:xfrm>
            <a:off x="685331" y="4204821"/>
            <a:ext cx="7773339" cy="1586380"/>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0" name="Google Shape;90;p27"/>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Цитата с подписью">
  <p:cSld name="Цитата с подписью">
    <p:spTree>
      <p:nvGrpSpPr>
        <p:cNvPr id="1" name="Shape 93"/>
        <p:cNvGrpSpPr/>
        <p:nvPr/>
      </p:nvGrpSpPr>
      <p:grpSpPr>
        <a:xfrm>
          <a:off x="0" y="0"/>
          <a:ext cx="0" cy="0"/>
          <a:chOff x="0" y="0"/>
          <a:chExt cx="0" cy="0"/>
        </a:xfrm>
      </p:grpSpPr>
      <p:pic>
        <p:nvPicPr>
          <p:cNvPr id="94" name="Google Shape;94;p28"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95" name="Google Shape;95;p28"/>
          <p:cNvSpPr txBox="1">
            <a:spLocks noGrp="1"/>
          </p:cNvSpPr>
          <p:nvPr>
            <p:ph type="title"/>
          </p:nvPr>
        </p:nvSpPr>
        <p:spPr>
          <a:xfrm>
            <a:off x="1084659" y="872588"/>
            <a:ext cx="6977064" cy="27299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8"/>
          <p:cNvSpPr txBox="1">
            <a:spLocks noGrp="1"/>
          </p:cNvSpPr>
          <p:nvPr>
            <p:ph type="body" idx="1"/>
          </p:nvPr>
        </p:nvSpPr>
        <p:spPr>
          <a:xfrm>
            <a:off x="1290484" y="3610032"/>
            <a:ext cx="6564224" cy="5947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7" name="Google Shape;97;p28"/>
          <p:cNvSpPr txBox="1">
            <a:spLocks noGrp="1"/>
          </p:cNvSpPr>
          <p:nvPr>
            <p:ph type="body" idx="2"/>
          </p:nvPr>
        </p:nvSpPr>
        <p:spPr>
          <a:xfrm>
            <a:off x="685331" y="4372797"/>
            <a:ext cx="7773339" cy="142105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98" name="Google Shape;98;p28"/>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8"/>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101" name="Google Shape;101;p28"/>
          <p:cNvSpPr txBox="1"/>
          <p:nvPr/>
        </p:nvSpPr>
        <p:spPr>
          <a:xfrm>
            <a:off x="737626" y="887859"/>
            <a:ext cx="546888"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Twentieth Century"/>
              <a:buNone/>
            </a:pPr>
            <a:r>
              <a:rPr lang="ru-RU" sz="8000" b="0" cap="none">
                <a:solidFill>
                  <a:schemeClr val="dk1"/>
                </a:solidFill>
                <a:latin typeface="Twentieth Century"/>
                <a:ea typeface="Twentieth Century"/>
                <a:cs typeface="Twentieth Century"/>
                <a:sym typeface="Twentieth Century"/>
              </a:rPr>
              <a:t>“</a:t>
            </a:r>
            <a:endParaRPr/>
          </a:p>
        </p:txBody>
      </p:sp>
      <p:sp>
        <p:nvSpPr>
          <p:cNvPr id="102" name="Google Shape;102;p28"/>
          <p:cNvSpPr txBox="1"/>
          <p:nvPr/>
        </p:nvSpPr>
        <p:spPr>
          <a:xfrm>
            <a:off x="7850130" y="3120015"/>
            <a:ext cx="553641"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Twentieth Century"/>
              <a:buNone/>
            </a:pPr>
            <a:r>
              <a:rPr lang="ru-RU" sz="8000" b="0" cap="none">
                <a:solidFill>
                  <a:schemeClr val="dk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Карточка имени">
  <p:cSld name="Карточка имени">
    <p:spTree>
      <p:nvGrpSpPr>
        <p:cNvPr id="1" name="Shape 103"/>
        <p:cNvGrpSpPr/>
        <p:nvPr/>
      </p:nvGrpSpPr>
      <p:grpSpPr>
        <a:xfrm>
          <a:off x="0" y="0"/>
          <a:ext cx="0" cy="0"/>
          <a:chOff x="0" y="0"/>
          <a:chExt cx="0" cy="0"/>
        </a:xfrm>
      </p:grpSpPr>
      <p:pic>
        <p:nvPicPr>
          <p:cNvPr id="104" name="Google Shape;104;p29"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05" name="Google Shape;105;p29"/>
          <p:cNvSpPr txBox="1">
            <a:spLocks noGrp="1"/>
          </p:cNvSpPr>
          <p:nvPr>
            <p:ph type="title"/>
          </p:nvPr>
        </p:nvSpPr>
        <p:spPr>
          <a:xfrm>
            <a:off x="685331" y="2138722"/>
            <a:ext cx="7773339" cy="251183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9"/>
          <p:cNvSpPr txBox="1">
            <a:spLocks noGrp="1"/>
          </p:cNvSpPr>
          <p:nvPr>
            <p:ph type="body" idx="1"/>
          </p:nvPr>
        </p:nvSpPr>
        <p:spPr>
          <a:xfrm>
            <a:off x="685331" y="4662335"/>
            <a:ext cx="7773339" cy="11406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107" name="Google Shape;107;p29"/>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9"/>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9"/>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Три колонки">
  <p:cSld name="Три колонки">
    <p:spTree>
      <p:nvGrpSpPr>
        <p:cNvPr id="1" name="Shape 110"/>
        <p:cNvGrpSpPr/>
        <p:nvPr/>
      </p:nvGrpSpPr>
      <p:grpSpPr>
        <a:xfrm>
          <a:off x="0" y="0"/>
          <a:ext cx="0" cy="0"/>
          <a:chOff x="0" y="0"/>
          <a:chExt cx="0" cy="0"/>
        </a:xfrm>
      </p:grpSpPr>
      <p:pic>
        <p:nvPicPr>
          <p:cNvPr id="111" name="Google Shape;111;p30"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12" name="Google Shape;112;p30"/>
          <p:cNvSpPr txBox="1">
            <a:spLocks noGrp="1"/>
          </p:cNvSpPr>
          <p:nvPr>
            <p:ph type="title"/>
          </p:nvPr>
        </p:nvSpPr>
        <p:spPr>
          <a:xfrm>
            <a:off x="685331" y="609600"/>
            <a:ext cx="7773339" cy="160509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0"/>
          <p:cNvSpPr txBox="1">
            <a:spLocks noGrp="1"/>
          </p:cNvSpPr>
          <p:nvPr>
            <p:ph type="body" idx="1"/>
          </p:nvPr>
        </p:nvSpPr>
        <p:spPr>
          <a:xfrm>
            <a:off x="685331" y="2367093"/>
            <a:ext cx="2474232"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4" name="Google Shape;114;p30"/>
          <p:cNvSpPr txBox="1">
            <a:spLocks noGrp="1"/>
          </p:cNvSpPr>
          <p:nvPr>
            <p:ph type="body" idx="2"/>
          </p:nvPr>
        </p:nvSpPr>
        <p:spPr>
          <a:xfrm>
            <a:off x="685331" y="2943356"/>
            <a:ext cx="2474232"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5" name="Google Shape;115;p30"/>
          <p:cNvSpPr txBox="1">
            <a:spLocks noGrp="1"/>
          </p:cNvSpPr>
          <p:nvPr>
            <p:ph type="body" idx="3"/>
          </p:nvPr>
        </p:nvSpPr>
        <p:spPr>
          <a:xfrm>
            <a:off x="3339292" y="2367093"/>
            <a:ext cx="246864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6" name="Google Shape;116;p30"/>
          <p:cNvSpPr txBox="1">
            <a:spLocks noGrp="1"/>
          </p:cNvSpPr>
          <p:nvPr>
            <p:ph type="body" idx="4"/>
          </p:nvPr>
        </p:nvSpPr>
        <p:spPr>
          <a:xfrm>
            <a:off x="3331012" y="2943356"/>
            <a:ext cx="2477513"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7" name="Google Shape;117;p30"/>
          <p:cNvSpPr txBox="1">
            <a:spLocks noGrp="1"/>
          </p:cNvSpPr>
          <p:nvPr>
            <p:ph type="body" idx="5"/>
          </p:nvPr>
        </p:nvSpPr>
        <p:spPr>
          <a:xfrm>
            <a:off x="5979974" y="2367093"/>
            <a:ext cx="2478696"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400"/>
              <a:buNone/>
              <a:defRPr sz="24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18" name="Google Shape;118;p30"/>
          <p:cNvSpPr txBox="1">
            <a:spLocks noGrp="1"/>
          </p:cNvSpPr>
          <p:nvPr>
            <p:ph type="body" idx="6"/>
          </p:nvPr>
        </p:nvSpPr>
        <p:spPr>
          <a:xfrm>
            <a:off x="5979974" y="2943356"/>
            <a:ext cx="2478696" cy="2847845"/>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19" name="Google Shape;119;p30"/>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0"/>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0"/>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Столбец с тремя рисунками">
  <p:cSld name="Столбец с тремя рисунками">
    <p:spTree>
      <p:nvGrpSpPr>
        <p:cNvPr id="1" name="Shape 122"/>
        <p:cNvGrpSpPr/>
        <p:nvPr/>
      </p:nvGrpSpPr>
      <p:grpSpPr>
        <a:xfrm>
          <a:off x="0" y="0"/>
          <a:ext cx="0" cy="0"/>
          <a:chOff x="0" y="0"/>
          <a:chExt cx="0" cy="0"/>
        </a:xfrm>
      </p:grpSpPr>
      <p:pic>
        <p:nvPicPr>
          <p:cNvPr id="123" name="Google Shape;123;p31"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24" name="Google Shape;124;p31"/>
          <p:cNvSpPr txBox="1">
            <a:spLocks noGrp="1"/>
          </p:cNvSpPr>
          <p:nvPr>
            <p:ph type="title"/>
          </p:nvPr>
        </p:nvSpPr>
        <p:spPr>
          <a:xfrm>
            <a:off x="685331" y="610772"/>
            <a:ext cx="7773339" cy="160392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31"/>
          <p:cNvSpPr txBox="1">
            <a:spLocks noGrp="1"/>
          </p:cNvSpPr>
          <p:nvPr>
            <p:ph type="body" idx="1"/>
          </p:nvPr>
        </p:nvSpPr>
        <p:spPr>
          <a:xfrm>
            <a:off x="685331" y="4204820"/>
            <a:ext cx="2472307"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6" name="Google Shape;126;p31"/>
          <p:cNvSpPr>
            <a:spLocks noGrp="1"/>
          </p:cNvSpPr>
          <p:nvPr>
            <p:ph type="pic" idx="2"/>
          </p:nvPr>
        </p:nvSpPr>
        <p:spPr>
          <a:xfrm>
            <a:off x="685331" y="2367093"/>
            <a:ext cx="2472307" cy="1524000"/>
          </a:xfrm>
          <a:prstGeom prst="roundRect">
            <a:avLst>
              <a:gd name="adj" fmla="val 9363"/>
            </a:avLst>
          </a:prstGeom>
          <a:noFill/>
          <a:ln w="82550" cap="sq" cmpd="sng">
            <a:solidFill>
              <a:srgbClr val="CBD7E6"/>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7" name="Google Shape;127;p31"/>
          <p:cNvSpPr txBox="1">
            <a:spLocks noGrp="1"/>
          </p:cNvSpPr>
          <p:nvPr>
            <p:ph type="body" idx="3"/>
          </p:nvPr>
        </p:nvSpPr>
        <p:spPr>
          <a:xfrm>
            <a:off x="685331" y="4781082"/>
            <a:ext cx="2472307" cy="101011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28" name="Google Shape;128;p31"/>
          <p:cNvSpPr txBox="1">
            <a:spLocks noGrp="1"/>
          </p:cNvSpPr>
          <p:nvPr>
            <p:ph type="body" idx="4"/>
          </p:nvPr>
        </p:nvSpPr>
        <p:spPr>
          <a:xfrm>
            <a:off x="3332069" y="4204820"/>
            <a:ext cx="247637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29" name="Google Shape;129;p31"/>
          <p:cNvSpPr>
            <a:spLocks noGrp="1"/>
          </p:cNvSpPr>
          <p:nvPr>
            <p:ph type="pic" idx="5"/>
          </p:nvPr>
        </p:nvSpPr>
        <p:spPr>
          <a:xfrm>
            <a:off x="3331011" y="2367093"/>
            <a:ext cx="2477514" cy="1524000"/>
          </a:xfrm>
          <a:prstGeom prst="roundRect">
            <a:avLst>
              <a:gd name="adj" fmla="val 8841"/>
            </a:avLst>
          </a:prstGeom>
          <a:noFill/>
          <a:ln w="82550" cap="sq" cmpd="sng">
            <a:solidFill>
              <a:srgbClr val="CBD7E6"/>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0" name="Google Shape;130;p31"/>
          <p:cNvSpPr txBox="1">
            <a:spLocks noGrp="1"/>
          </p:cNvSpPr>
          <p:nvPr>
            <p:ph type="body" idx="6"/>
          </p:nvPr>
        </p:nvSpPr>
        <p:spPr>
          <a:xfrm>
            <a:off x="3331011" y="4781081"/>
            <a:ext cx="2477514" cy="101011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1" name="Google Shape;131;p31"/>
          <p:cNvSpPr txBox="1">
            <a:spLocks noGrp="1"/>
          </p:cNvSpPr>
          <p:nvPr>
            <p:ph type="body" idx="7"/>
          </p:nvPr>
        </p:nvSpPr>
        <p:spPr>
          <a:xfrm>
            <a:off x="5979974" y="4204820"/>
            <a:ext cx="2475511" cy="576262"/>
          </a:xfrm>
          <a:prstGeom prst="rect">
            <a:avLst/>
          </a:prstGeom>
          <a:noFill/>
          <a:ln>
            <a:noFill/>
          </a:ln>
        </p:spPr>
        <p:txBody>
          <a:bodyPr spcFirstLastPara="1" wrap="square" lIns="91425" tIns="45700" rIns="91425" bIns="45700" anchor="b" anchorCtr="0">
            <a:noAutofit/>
          </a:bodyPr>
          <a:lstStyle>
            <a:lvl1pPr marL="457200" lvl="0" indent="-228600" algn="ctr">
              <a:lnSpc>
                <a:spcPct val="75000"/>
              </a:lnSpc>
              <a:spcBef>
                <a:spcPts val="1000"/>
              </a:spcBef>
              <a:spcAft>
                <a:spcPts val="0"/>
              </a:spcAft>
              <a:buSzPts val="2200"/>
              <a:buNone/>
              <a:defRPr sz="22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132" name="Google Shape;132;p31"/>
          <p:cNvSpPr>
            <a:spLocks noGrp="1"/>
          </p:cNvSpPr>
          <p:nvPr>
            <p:ph type="pic" idx="8"/>
          </p:nvPr>
        </p:nvSpPr>
        <p:spPr>
          <a:xfrm>
            <a:off x="5979974" y="2367093"/>
            <a:ext cx="2478696" cy="1524000"/>
          </a:xfrm>
          <a:prstGeom prst="roundRect">
            <a:avLst>
              <a:gd name="adj" fmla="val 8841"/>
            </a:avLst>
          </a:prstGeom>
          <a:noFill/>
          <a:ln w="82550" cap="sq" cmpd="sng">
            <a:solidFill>
              <a:srgbClr val="CBD7E6"/>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lnSpc>
                <a:spcPct val="120000"/>
              </a:lnSpc>
              <a:spcBef>
                <a:spcPts val="10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3" name="Google Shape;133;p31"/>
          <p:cNvSpPr txBox="1">
            <a:spLocks noGrp="1"/>
          </p:cNvSpPr>
          <p:nvPr>
            <p:ph type="body" idx="9"/>
          </p:nvPr>
        </p:nvSpPr>
        <p:spPr>
          <a:xfrm>
            <a:off x="5979880" y="4781079"/>
            <a:ext cx="2478790" cy="101012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400"/>
              <a:buNone/>
              <a:defRPr sz="1400"/>
            </a:lvl1pPr>
            <a:lvl2pPr marL="914400" lvl="1" indent="-228600" algn="l">
              <a:lnSpc>
                <a:spcPct val="120000"/>
              </a:lnSpc>
              <a:spcBef>
                <a:spcPts val="500"/>
              </a:spcBef>
              <a:spcAft>
                <a:spcPts val="0"/>
              </a:spcAft>
              <a:buSzPts val="1200"/>
              <a:buNone/>
              <a:defRPr sz="1200"/>
            </a:lvl2pPr>
            <a:lvl3pPr marL="1371600" lvl="2" indent="-228600" algn="l">
              <a:lnSpc>
                <a:spcPct val="120000"/>
              </a:lnSpc>
              <a:spcBef>
                <a:spcPts val="500"/>
              </a:spcBef>
              <a:spcAft>
                <a:spcPts val="0"/>
              </a:spcAft>
              <a:buSzPts val="1000"/>
              <a:buNone/>
              <a:defRPr sz="1000"/>
            </a:lvl3pPr>
            <a:lvl4pPr marL="1828800" lvl="3" indent="-228600" algn="l">
              <a:lnSpc>
                <a:spcPct val="120000"/>
              </a:lnSpc>
              <a:spcBef>
                <a:spcPts val="500"/>
              </a:spcBef>
              <a:spcAft>
                <a:spcPts val="0"/>
              </a:spcAft>
              <a:buSzPts val="900"/>
              <a:buNone/>
              <a:defRPr sz="900"/>
            </a:lvl4pPr>
            <a:lvl5pPr marL="2286000" lvl="4" indent="-228600" algn="l">
              <a:lnSpc>
                <a:spcPct val="120000"/>
              </a:lnSpc>
              <a:spcBef>
                <a:spcPts val="500"/>
              </a:spcBef>
              <a:spcAft>
                <a:spcPts val="0"/>
              </a:spcAft>
              <a:buSzPts val="900"/>
              <a:buNone/>
              <a:defRPr sz="900"/>
            </a:lvl5pPr>
            <a:lvl6pPr marL="2743200" lvl="5" indent="-228600" algn="l">
              <a:lnSpc>
                <a:spcPct val="120000"/>
              </a:lnSpc>
              <a:spcBef>
                <a:spcPts val="500"/>
              </a:spcBef>
              <a:spcAft>
                <a:spcPts val="0"/>
              </a:spcAft>
              <a:buSzPts val="900"/>
              <a:buNone/>
              <a:defRPr sz="900"/>
            </a:lvl6pPr>
            <a:lvl7pPr marL="3200400" lvl="6" indent="-228600" algn="l">
              <a:lnSpc>
                <a:spcPct val="120000"/>
              </a:lnSpc>
              <a:spcBef>
                <a:spcPts val="500"/>
              </a:spcBef>
              <a:spcAft>
                <a:spcPts val="0"/>
              </a:spcAft>
              <a:buSzPts val="900"/>
              <a:buNone/>
              <a:defRPr sz="900"/>
            </a:lvl7pPr>
            <a:lvl8pPr marL="3657600" lvl="7" indent="-228600" algn="l">
              <a:lnSpc>
                <a:spcPct val="120000"/>
              </a:lnSpc>
              <a:spcBef>
                <a:spcPts val="500"/>
              </a:spcBef>
              <a:spcAft>
                <a:spcPts val="0"/>
              </a:spcAft>
              <a:buSzPts val="900"/>
              <a:buNone/>
              <a:defRPr sz="900"/>
            </a:lvl8pPr>
            <a:lvl9pPr marL="4114800" lvl="8" indent="-228600" algn="l">
              <a:lnSpc>
                <a:spcPct val="120000"/>
              </a:lnSpc>
              <a:spcBef>
                <a:spcPts val="500"/>
              </a:spcBef>
              <a:spcAft>
                <a:spcPts val="0"/>
              </a:spcAft>
              <a:buSzPts val="900"/>
              <a:buNone/>
              <a:defRPr sz="900"/>
            </a:lvl9pPr>
          </a:lstStyle>
          <a:p>
            <a:endParaRPr/>
          </a:p>
        </p:txBody>
      </p:sp>
      <p:sp>
        <p:nvSpPr>
          <p:cNvPr id="134" name="Google Shape;134;p31"/>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1"/>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37"/>
        <p:cNvGrpSpPr/>
        <p:nvPr/>
      </p:nvGrpSpPr>
      <p:grpSpPr>
        <a:xfrm>
          <a:off x="0" y="0"/>
          <a:ext cx="0" cy="0"/>
          <a:chOff x="0" y="0"/>
          <a:chExt cx="0" cy="0"/>
        </a:xfrm>
      </p:grpSpPr>
      <p:pic>
        <p:nvPicPr>
          <p:cNvPr id="138" name="Google Shape;138;p32"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9" name="Google Shape;139;p32"/>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2"/>
          <p:cNvSpPr txBox="1">
            <a:spLocks noGrp="1"/>
          </p:cNvSpPr>
          <p:nvPr>
            <p:ph type="body" idx="1"/>
          </p:nvPr>
        </p:nvSpPr>
        <p:spPr>
          <a:xfrm rot="5400000">
            <a:off x="2859947" y="192478"/>
            <a:ext cx="3424107" cy="777333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1" name="Google Shape;141;p32"/>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2"/>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2"/>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44"/>
        <p:cNvGrpSpPr/>
        <p:nvPr/>
      </p:nvGrpSpPr>
      <p:grpSpPr>
        <a:xfrm>
          <a:off x="0" y="0"/>
          <a:ext cx="0" cy="0"/>
          <a:chOff x="0" y="0"/>
          <a:chExt cx="0" cy="0"/>
        </a:xfrm>
      </p:grpSpPr>
      <p:pic>
        <p:nvPicPr>
          <p:cNvPr id="145" name="Google Shape;145;p33"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46" name="Google Shape;146;p33"/>
          <p:cNvSpPr txBox="1">
            <a:spLocks noGrp="1"/>
          </p:cNvSpPr>
          <p:nvPr>
            <p:ph type="title"/>
          </p:nvPr>
        </p:nvSpPr>
        <p:spPr>
          <a:xfrm rot="5400000">
            <a:off x="4910373" y="2242904"/>
            <a:ext cx="5181599" cy="19149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Twentieth Centur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3"/>
          <p:cNvSpPr txBox="1">
            <a:spLocks noGrp="1"/>
          </p:cNvSpPr>
          <p:nvPr>
            <p:ph type="body" idx="1"/>
          </p:nvPr>
        </p:nvSpPr>
        <p:spPr>
          <a:xfrm rot="5400000">
            <a:off x="966553" y="328380"/>
            <a:ext cx="5181599" cy="574404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148" name="Google Shape;148;p33"/>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3"/>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3"/>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9"/>
        <p:cNvGrpSpPr/>
        <p:nvPr/>
      </p:nvGrpSpPr>
      <p:grpSpPr>
        <a:xfrm>
          <a:off x="0" y="0"/>
          <a:ext cx="0" cy="0"/>
          <a:chOff x="0" y="0"/>
          <a:chExt cx="0" cy="0"/>
        </a:xfrm>
      </p:grpSpPr>
      <p:pic>
        <p:nvPicPr>
          <p:cNvPr id="20" name="Google Shape;20;p18"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1" name="Google Shape;21;p18"/>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8"/>
          <p:cNvSpPr txBox="1">
            <a:spLocks noGrp="1"/>
          </p:cNvSpPr>
          <p:nvPr>
            <p:ph type="body" idx="1"/>
          </p:nvPr>
        </p:nvSpPr>
        <p:spPr>
          <a:xfrm>
            <a:off x="685330" y="2367093"/>
            <a:ext cx="777287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3" name="Google Shape;23;p18"/>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26"/>
        <p:cNvGrpSpPr/>
        <p:nvPr/>
      </p:nvGrpSpPr>
      <p:grpSpPr>
        <a:xfrm>
          <a:off x="0" y="0"/>
          <a:ext cx="0" cy="0"/>
          <a:chOff x="0" y="0"/>
          <a:chExt cx="0" cy="0"/>
        </a:xfrm>
      </p:grpSpPr>
      <p:pic>
        <p:nvPicPr>
          <p:cNvPr id="27" name="Google Shape;27;p19"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8" name="Google Shape;28;p19"/>
          <p:cNvSpPr txBox="1">
            <a:spLocks noGrp="1"/>
          </p:cNvSpPr>
          <p:nvPr>
            <p:ph type="title"/>
          </p:nvPr>
        </p:nvSpPr>
        <p:spPr>
          <a:xfrm>
            <a:off x="685331" y="828564"/>
            <a:ext cx="7763814" cy="2736819"/>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685331" y="3657458"/>
            <a:ext cx="7763814" cy="136818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2000"/>
              <a:buNone/>
              <a:defRPr sz="2000">
                <a:solidFill>
                  <a:srgbClr val="7F7F7F"/>
                </a:solidFill>
              </a:defRPr>
            </a:lvl1pPr>
            <a:lvl2pPr marL="914400" lvl="1" indent="-228600" algn="l">
              <a:lnSpc>
                <a:spcPct val="120000"/>
              </a:lnSpc>
              <a:spcBef>
                <a:spcPts val="500"/>
              </a:spcBef>
              <a:spcAft>
                <a:spcPts val="0"/>
              </a:spcAft>
              <a:buSzPts val="2000"/>
              <a:buNone/>
              <a:defRPr sz="20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30" name="Google Shape;30;p19"/>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33"/>
        <p:cNvGrpSpPr/>
        <p:nvPr/>
      </p:nvGrpSpPr>
      <p:grpSpPr>
        <a:xfrm>
          <a:off x="0" y="0"/>
          <a:ext cx="0" cy="0"/>
          <a:chOff x="0" y="0"/>
          <a:chExt cx="0" cy="0"/>
        </a:xfrm>
      </p:grpSpPr>
      <p:pic>
        <p:nvPicPr>
          <p:cNvPr id="34" name="Google Shape;34;p20"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5" name="Google Shape;35;p20"/>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0"/>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38"/>
        <p:cNvGrpSpPr/>
        <p:nvPr/>
      </p:nvGrpSpPr>
      <p:grpSpPr>
        <a:xfrm>
          <a:off x="0" y="0"/>
          <a:ext cx="0" cy="0"/>
          <a:chOff x="0" y="0"/>
          <a:chExt cx="0" cy="0"/>
        </a:xfrm>
      </p:grpSpPr>
      <p:pic>
        <p:nvPicPr>
          <p:cNvPr id="39" name="Google Shape;39;p21"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21"/>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1"/>
          <p:cNvSpPr txBox="1">
            <a:spLocks noGrp="1"/>
          </p:cNvSpPr>
          <p:nvPr>
            <p:ph type="body" idx="1"/>
          </p:nvPr>
        </p:nvSpPr>
        <p:spPr>
          <a:xfrm>
            <a:off x="685330" y="2367093"/>
            <a:ext cx="382952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2" name="Google Shape;42;p21"/>
          <p:cNvSpPr txBox="1">
            <a:spLocks noGrp="1"/>
          </p:cNvSpPr>
          <p:nvPr>
            <p:ph type="body" idx="2"/>
          </p:nvPr>
        </p:nvSpPr>
        <p:spPr>
          <a:xfrm>
            <a:off x="4629150" y="2367093"/>
            <a:ext cx="3829050" cy="342410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43" name="Google Shape;43;p21"/>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46"/>
        <p:cNvGrpSpPr/>
        <p:nvPr/>
      </p:nvGrpSpPr>
      <p:grpSpPr>
        <a:xfrm>
          <a:off x="0" y="0"/>
          <a:ext cx="0" cy="0"/>
          <a:chOff x="0" y="0"/>
          <a:chExt cx="0" cy="0"/>
        </a:xfrm>
      </p:grpSpPr>
      <p:pic>
        <p:nvPicPr>
          <p:cNvPr id="47" name="Google Shape;47;p22"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8" name="Google Shape;48;p22"/>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2"/>
          <p:cNvSpPr txBox="1">
            <a:spLocks noGrp="1"/>
          </p:cNvSpPr>
          <p:nvPr>
            <p:ph type="body" idx="1"/>
          </p:nvPr>
        </p:nvSpPr>
        <p:spPr>
          <a:xfrm>
            <a:off x="859746" y="2371018"/>
            <a:ext cx="3655106" cy="679994"/>
          </a:xfrm>
          <a:prstGeom prst="rect">
            <a:avLst/>
          </a:prstGeom>
          <a:noFill/>
          <a:ln>
            <a:noFill/>
          </a:ln>
        </p:spPr>
        <p:txBody>
          <a:bodyPr spcFirstLastPara="1" wrap="square" lIns="91425" tIns="45700" rIns="91425" bIns="45700" anchor="b" anchorCtr="0">
            <a:noAutofit/>
          </a:bodyPr>
          <a:lstStyle>
            <a:lvl1pPr marL="457200" lvl="0" indent="-228600" algn="l">
              <a:lnSpc>
                <a:spcPct val="7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0" name="Google Shape;50;p22"/>
          <p:cNvSpPr txBox="1">
            <a:spLocks noGrp="1"/>
          </p:cNvSpPr>
          <p:nvPr>
            <p:ph type="body" idx="2"/>
          </p:nvPr>
        </p:nvSpPr>
        <p:spPr>
          <a:xfrm>
            <a:off x="685331" y="3051013"/>
            <a:ext cx="3829520"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1" name="Google Shape;51;p22"/>
          <p:cNvSpPr txBox="1">
            <a:spLocks noGrp="1"/>
          </p:cNvSpPr>
          <p:nvPr>
            <p:ph type="body" idx="3"/>
          </p:nvPr>
        </p:nvSpPr>
        <p:spPr>
          <a:xfrm>
            <a:off x="4797317" y="2371018"/>
            <a:ext cx="3661353" cy="679994"/>
          </a:xfrm>
          <a:prstGeom prst="rect">
            <a:avLst/>
          </a:prstGeom>
          <a:noFill/>
          <a:ln>
            <a:noFill/>
          </a:ln>
        </p:spPr>
        <p:txBody>
          <a:bodyPr spcFirstLastPara="1" wrap="square" lIns="91425" tIns="45700" rIns="91425" bIns="45700" anchor="b" anchorCtr="0">
            <a:noAutofit/>
          </a:bodyPr>
          <a:lstStyle>
            <a:lvl1pPr marL="457200" lvl="0" indent="-228600" algn="l">
              <a:lnSpc>
                <a:spcPct val="75000"/>
              </a:lnSpc>
              <a:spcBef>
                <a:spcPts val="1000"/>
              </a:spcBef>
              <a:spcAft>
                <a:spcPts val="0"/>
              </a:spcAft>
              <a:buSzPts val="2600"/>
              <a:buNone/>
              <a:defRPr sz="2600" b="0">
                <a:solidFill>
                  <a:schemeClr val="dk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22"/>
          <p:cNvSpPr txBox="1">
            <a:spLocks noGrp="1"/>
          </p:cNvSpPr>
          <p:nvPr>
            <p:ph type="body" idx="4"/>
          </p:nvPr>
        </p:nvSpPr>
        <p:spPr>
          <a:xfrm>
            <a:off x="4629150" y="3051013"/>
            <a:ext cx="3829051" cy="274018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22"/>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56"/>
        <p:cNvGrpSpPr/>
        <p:nvPr/>
      </p:nvGrpSpPr>
      <p:grpSpPr>
        <a:xfrm>
          <a:off x="0" y="0"/>
          <a:ext cx="0" cy="0"/>
          <a:chOff x="0" y="0"/>
          <a:chExt cx="0" cy="0"/>
        </a:xfrm>
      </p:grpSpPr>
      <p:pic>
        <p:nvPicPr>
          <p:cNvPr id="57" name="Google Shape;57;p23"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8" name="Google Shape;58;p23"/>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3"/>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62"/>
        <p:cNvGrpSpPr/>
        <p:nvPr/>
      </p:nvGrpSpPr>
      <p:grpSpPr>
        <a:xfrm>
          <a:off x="0" y="0"/>
          <a:ext cx="0" cy="0"/>
          <a:chOff x="0" y="0"/>
          <a:chExt cx="0" cy="0"/>
        </a:xfrm>
      </p:grpSpPr>
      <p:pic>
        <p:nvPicPr>
          <p:cNvPr id="63" name="Google Shape;63;p24"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64" name="Google Shape;64;p24"/>
          <p:cNvSpPr txBox="1">
            <a:spLocks noGrp="1"/>
          </p:cNvSpPr>
          <p:nvPr>
            <p:ph type="title"/>
          </p:nvPr>
        </p:nvSpPr>
        <p:spPr>
          <a:xfrm>
            <a:off x="685331" y="609600"/>
            <a:ext cx="2951766" cy="202325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txBox="1">
            <a:spLocks noGrp="1"/>
          </p:cNvSpPr>
          <p:nvPr>
            <p:ph type="body" idx="1"/>
          </p:nvPr>
        </p:nvSpPr>
        <p:spPr>
          <a:xfrm>
            <a:off x="3808547" y="609601"/>
            <a:ext cx="4650122" cy="5181599"/>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66" name="Google Shape;66;p24"/>
          <p:cNvSpPr txBox="1">
            <a:spLocks noGrp="1"/>
          </p:cNvSpPr>
          <p:nvPr>
            <p:ph type="body" idx="2"/>
          </p:nvPr>
        </p:nvSpPr>
        <p:spPr>
          <a:xfrm>
            <a:off x="685331" y="2632852"/>
            <a:ext cx="2951767" cy="3158348"/>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67" name="Google Shape;67;p24"/>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70"/>
        <p:cNvGrpSpPr/>
        <p:nvPr/>
      </p:nvGrpSpPr>
      <p:grpSpPr>
        <a:xfrm>
          <a:off x="0" y="0"/>
          <a:ext cx="0" cy="0"/>
          <a:chOff x="0" y="0"/>
          <a:chExt cx="0" cy="0"/>
        </a:xfrm>
      </p:grpSpPr>
      <p:pic>
        <p:nvPicPr>
          <p:cNvPr id="71" name="Google Shape;71;p25" descr="Droplets-SD-Content-R1d.pn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2" name="Google Shape;72;p25"/>
          <p:cNvSpPr txBox="1">
            <a:spLocks noGrp="1"/>
          </p:cNvSpPr>
          <p:nvPr>
            <p:ph type="title"/>
          </p:nvPr>
        </p:nvSpPr>
        <p:spPr>
          <a:xfrm>
            <a:off x="685332" y="609600"/>
            <a:ext cx="4129618" cy="202325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5"/>
          <p:cNvSpPr>
            <a:spLocks noGrp="1"/>
          </p:cNvSpPr>
          <p:nvPr>
            <p:ph type="pic" idx="2"/>
          </p:nvPr>
        </p:nvSpPr>
        <p:spPr>
          <a:xfrm>
            <a:off x="5004270" y="609601"/>
            <a:ext cx="3005851" cy="5181600"/>
          </a:xfrm>
          <a:prstGeom prst="roundRect">
            <a:avLst>
              <a:gd name="adj" fmla="val 4943"/>
            </a:avLst>
          </a:prstGeom>
          <a:noFill/>
          <a:ln w="82550" cap="sq" cmpd="sng">
            <a:solidFill>
              <a:srgbClr val="CBD7E6"/>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dk1"/>
              </a:buClr>
              <a:buSzPts val="3200"/>
              <a:buFont typeface="Arial"/>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dk1"/>
              </a:buClr>
              <a:buSzPts val="2800"/>
              <a:buFont typeface="Arial"/>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dk1"/>
              </a:buClr>
              <a:buSzPts val="2400"/>
              <a:buFont typeface="Arial"/>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4" name="Google Shape;74;p25"/>
          <p:cNvSpPr txBox="1">
            <a:spLocks noGrp="1"/>
          </p:cNvSpPr>
          <p:nvPr>
            <p:ph type="body" idx="1"/>
          </p:nvPr>
        </p:nvSpPr>
        <p:spPr>
          <a:xfrm>
            <a:off x="685346" y="2632853"/>
            <a:ext cx="4129604" cy="3158347"/>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5" name="Google Shape;75;p25"/>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AC7EE"/>
            </a:gs>
            <a:gs pos="100000">
              <a:srgbClr val="87ABDA"/>
            </a:gs>
          </a:gsLst>
          <a:lin ang="5400000" scaled="0"/>
        </a:gradFill>
        <a:effectLst/>
      </p:bgPr>
    </p:bg>
    <p:spTree>
      <p:nvGrpSpPr>
        <p:cNvPr id="1" name="Shape 5"/>
        <p:cNvGrpSpPr/>
        <p:nvPr/>
      </p:nvGrpSpPr>
      <p:grpSpPr>
        <a:xfrm>
          <a:off x="0" y="0"/>
          <a:ext cx="0" cy="0"/>
          <a:chOff x="0" y="0"/>
          <a:chExt cx="0" cy="0"/>
        </a:xfrm>
      </p:grpSpPr>
      <p:pic>
        <p:nvPicPr>
          <p:cNvPr id="6" name="Google Shape;6;p16" descr="\\DROBO-FS\QuickDrops\JB\PPTX NG\Droplets\LightingOverlay.png"/>
          <p:cNvPicPr preferRelativeResize="0"/>
          <p:nvPr/>
        </p:nvPicPr>
        <p:blipFill rotWithShape="1">
          <a:blip r:embed="rId19">
            <a:alphaModFix amt="80000"/>
          </a:blip>
          <a:srcRect/>
          <a:stretch/>
        </p:blipFill>
        <p:spPr>
          <a:xfrm>
            <a:off x="1" y="-1"/>
            <a:ext cx="9144002" cy="6858001"/>
          </a:xfrm>
          <a:prstGeom prst="rect">
            <a:avLst/>
          </a:prstGeom>
          <a:noFill/>
          <a:ln>
            <a:noFill/>
          </a:ln>
        </p:spPr>
      </p:pic>
      <p:sp>
        <p:nvSpPr>
          <p:cNvPr id="7" name="Google Shape;7;p16"/>
          <p:cNvSpPr txBox="1">
            <a:spLocks noGrp="1"/>
          </p:cNvSpPr>
          <p:nvPr>
            <p:ph type="title"/>
          </p:nvPr>
        </p:nvSpPr>
        <p:spPr>
          <a:xfrm>
            <a:off x="685332" y="618518"/>
            <a:ext cx="7773338" cy="1596177"/>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Twentieth Century"/>
              <a:buNone/>
              <a:defRPr sz="3600" b="0" i="0" u="none" strike="noStrike" cap="none">
                <a:solidFill>
                  <a:schemeClr val="dk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6"/>
          <p:cNvSpPr txBox="1">
            <a:spLocks noGrp="1"/>
          </p:cNvSpPr>
          <p:nvPr>
            <p:ph type="body" idx="1"/>
          </p:nvPr>
        </p:nvSpPr>
        <p:spPr>
          <a:xfrm>
            <a:off x="685331" y="2367094"/>
            <a:ext cx="7773339" cy="3424107"/>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20000"/>
              </a:lnSpc>
              <a:spcBef>
                <a:spcPts val="10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12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16"/>
          <p:cNvSpPr txBox="1">
            <a:spLocks noGrp="1"/>
          </p:cNvSpPr>
          <p:nvPr>
            <p:ph type="dt" idx="10"/>
          </p:nvPr>
        </p:nvSpPr>
        <p:spPr>
          <a:xfrm>
            <a:off x="5759053" y="5883276"/>
            <a:ext cx="20574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16"/>
          <p:cNvSpPr txBox="1">
            <a:spLocks noGrp="1"/>
          </p:cNvSpPr>
          <p:nvPr>
            <p:ph type="ftr" idx="11"/>
          </p:nvPr>
        </p:nvSpPr>
        <p:spPr>
          <a:xfrm>
            <a:off x="685331" y="5883276"/>
            <a:ext cx="50046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 name="Google Shape;11;p16"/>
          <p:cNvSpPr txBox="1">
            <a:spLocks noGrp="1"/>
          </p:cNvSpPr>
          <p:nvPr>
            <p:ph type="sldNum" idx="12"/>
          </p:nvPr>
        </p:nvSpPr>
        <p:spPr>
          <a:xfrm>
            <a:off x="7885509" y="5883276"/>
            <a:ext cx="573161"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1pPr>
            <a:lvl2pPr marL="0" marR="0" lvl="1"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2pPr>
            <a:lvl3pPr marL="0" marR="0" lvl="2"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3pPr>
            <a:lvl4pPr marL="0" marR="0" lvl="3"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4pPr>
            <a:lvl5pPr marL="0" marR="0" lvl="4"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5pPr>
            <a:lvl6pPr marL="0" marR="0" lvl="5"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6pPr>
            <a:lvl7pPr marL="0" marR="0" lvl="6"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7pPr>
            <a:lvl8pPr marL="0" marR="0" lvl="7"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8pPr>
            <a:lvl9pPr marL="0" marR="0" lvl="8" indent="0" algn="r" rtl="0">
              <a:spcBef>
                <a:spcPts val="0"/>
              </a:spcBef>
              <a:buNone/>
              <a:defRPr sz="1000" b="0" i="0" u="none" strike="noStrike" cap="none">
                <a:solidFill>
                  <a:schemeClr val="dk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foranimation.ru/"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
          <p:cNvSpPr txBox="1">
            <a:spLocks noGrp="1"/>
          </p:cNvSpPr>
          <p:nvPr>
            <p:ph type="ctrTitle"/>
          </p:nvPr>
        </p:nvSpPr>
        <p:spPr>
          <a:xfrm>
            <a:off x="0" y="-1"/>
            <a:ext cx="9036600" cy="1210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2800"/>
              <a:buFont typeface="Twentieth Century"/>
              <a:buNone/>
            </a:pPr>
            <a:r>
              <a:rPr lang="ru-RU" sz="2400" b="1">
                <a:solidFill>
                  <a:srgbClr val="FF0000"/>
                </a:solidFill>
              </a:rPr>
              <a:t>КИРОВСКИЙ МУНИЦИПАЛЬНЫЙ </a:t>
            </a:r>
            <a:br>
              <a:rPr lang="ru-RU" sz="2400" b="1">
                <a:solidFill>
                  <a:srgbClr val="FF0000"/>
                </a:solidFill>
              </a:rPr>
            </a:br>
            <a:r>
              <a:rPr lang="ru-RU" sz="2400" b="1">
                <a:solidFill>
                  <a:srgbClr val="FF0000"/>
                </a:solidFill>
              </a:rPr>
              <a:t>РАЙОН ЛЕНИНГРАДСКОЙ ОБЛАСТ</a:t>
            </a:r>
            <a:r>
              <a:rPr lang="ru-RU" sz="2800" b="1">
                <a:solidFill>
                  <a:srgbClr val="FF0000"/>
                </a:solidFill>
              </a:rPr>
              <a:t>И</a:t>
            </a:r>
            <a:endParaRPr sz="2800" b="1">
              <a:solidFill>
                <a:srgbClr val="FF0000"/>
              </a:solidFill>
            </a:endParaRPr>
          </a:p>
        </p:txBody>
      </p:sp>
      <p:sp>
        <p:nvSpPr>
          <p:cNvPr id="156" name="Google Shape;156;p1"/>
          <p:cNvSpPr txBox="1">
            <a:spLocks noGrp="1"/>
          </p:cNvSpPr>
          <p:nvPr>
            <p:ph type="subTitle" idx="1"/>
          </p:nvPr>
        </p:nvSpPr>
        <p:spPr>
          <a:xfrm>
            <a:off x="251525" y="1481600"/>
            <a:ext cx="8892600" cy="5376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ru-RU" sz="2000" b="1">
                <a:solidFill>
                  <a:srgbClr val="7030A0"/>
                </a:solidFill>
                <a:latin typeface="Times New Roman"/>
                <a:ea typeface="Times New Roman"/>
                <a:cs typeface="Times New Roman"/>
                <a:sym typeface="Times New Roman"/>
              </a:rPr>
              <a:t>МЕЖРЕГИОНАЛЬНАЯ НАУЧНО-ПРАКТИЧЕСКАЯ КОНФЕРЕНЦИЯ «ПЕДАГОГИЧЕСКИЕ ТЕХНОЛОГИИ В ВОСПИТАТЕЛЬНОМ ПРОЦЕССЕ ДОШКОЛЬНОЙ ОБРАЗОВАТЕЛЬНОЙ ОРГАНИЗАЦИИ: </a:t>
            </a:r>
            <a:endParaRPr sz="2000" b="1">
              <a:solidFill>
                <a:srgbClr val="7030A0"/>
              </a:solidFill>
              <a:latin typeface="Times New Roman"/>
              <a:ea typeface="Times New Roman"/>
              <a:cs typeface="Times New Roman"/>
              <a:sym typeface="Times New Roman"/>
            </a:endParaRPr>
          </a:p>
          <a:p>
            <a:pPr marL="0" lvl="0" indent="0" algn="ctr" rtl="0">
              <a:lnSpc>
                <a:spcPct val="100000"/>
              </a:lnSpc>
              <a:spcBef>
                <a:spcPts val="0"/>
              </a:spcBef>
              <a:spcAft>
                <a:spcPts val="0"/>
              </a:spcAft>
              <a:buSzPts val="2000"/>
              <a:buNone/>
            </a:pPr>
            <a:r>
              <a:rPr lang="ru-RU" sz="2000" b="1">
                <a:solidFill>
                  <a:srgbClr val="7030A0"/>
                </a:solidFill>
                <a:latin typeface="Times New Roman"/>
                <a:ea typeface="Times New Roman"/>
                <a:cs typeface="Times New Roman"/>
                <a:sym typeface="Times New Roman"/>
              </a:rPr>
              <a:t>ОТ ТЕОРИИ К ПРАКТИКЕ»</a:t>
            </a:r>
            <a:endParaRPr sz="550" b="1"/>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«РАННЯЯ ПРОФЕССИОНАЛЬНАЯ ОРИЕНТАЦИЯ ВОСПИТАННИКОВ СТАРШЕГО</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ДОШКОЛЬНОГО ВОЗРАСТА ЧЕРЕЗ СИСТЕМУ ДОПОЛНИТЕЛЬНОГО ОБРАЗОВАНИЯ ДЕТЕЙ</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ПО ДОПОЛНИТЕЛЬНЫМ ОБЩЕОБРАЗОВАТЕЛЬНЫМ ОБЩЕРАЗВИВАЮЩИМ</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ПРОГРАММАМ ТЕХНИЧЕСКОЙ НАПРАВЛЕННОСТИ ПО РОБОТОТЕХНИКЕ «Я У МАМЫ –</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ИНЖЕНЕР» И ЕСТЕСТВЕННОНАУЧНОЙ НАПРАВЛЕННОСТИ «МАЛЕНЬКИЙ</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ИССЛЕДОВАТЕЛЬ»</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ДОЖДЕВА НАТАЛЬЯ АЛЕКСАНДРОВНА - </a:t>
            </a:r>
            <a:r>
              <a:rPr lang="ru-RU" sz="1200">
                <a:solidFill>
                  <a:srgbClr val="002060"/>
                </a:solidFill>
                <a:latin typeface="Times New Roman"/>
                <a:ea typeface="Times New Roman"/>
                <a:cs typeface="Times New Roman"/>
                <a:sym typeface="Times New Roman"/>
              </a:rPr>
              <a:t>ЗАВЕДУЮЩИЙ МБДОУ «ДЕТСКИЙ САД</a:t>
            </a:r>
            <a:endParaRPr/>
          </a:p>
          <a:p>
            <a:pPr marL="0" lvl="0" indent="0" algn="ctr" rtl="0">
              <a:lnSpc>
                <a:spcPct val="100000"/>
              </a:lnSpc>
              <a:spcBef>
                <a:spcPts val="1000"/>
              </a:spcBef>
              <a:spcAft>
                <a:spcPts val="0"/>
              </a:spcAft>
              <a:buSzPts val="1200"/>
              <a:buNone/>
            </a:pPr>
            <a:r>
              <a:rPr lang="ru-RU" sz="1200">
                <a:solidFill>
                  <a:srgbClr val="002060"/>
                </a:solidFill>
                <a:latin typeface="Times New Roman"/>
                <a:ea typeface="Times New Roman"/>
                <a:cs typeface="Times New Roman"/>
                <a:sym typeface="Times New Roman"/>
              </a:rPr>
              <a:t>КОМБИНИРОВАННОГО ВИДА «ЗОЛОТОЙ КЛЮЧИК» Г. ШЛИССЕЛЬБУРГА ЛЕНИНГРАДСКОЙ</a:t>
            </a:r>
            <a:endParaRPr/>
          </a:p>
          <a:p>
            <a:pPr marL="0" lvl="0" indent="0" algn="ctr" rtl="0">
              <a:lnSpc>
                <a:spcPct val="100000"/>
              </a:lnSpc>
              <a:spcBef>
                <a:spcPts val="1000"/>
              </a:spcBef>
              <a:spcAft>
                <a:spcPts val="0"/>
              </a:spcAft>
              <a:buSzPts val="1200"/>
              <a:buNone/>
            </a:pPr>
            <a:r>
              <a:rPr lang="ru-RU" sz="1200">
                <a:solidFill>
                  <a:srgbClr val="002060"/>
                </a:solidFill>
                <a:latin typeface="Times New Roman"/>
                <a:ea typeface="Times New Roman"/>
                <a:cs typeface="Times New Roman"/>
                <a:sym typeface="Times New Roman"/>
              </a:rPr>
              <a:t>ОБЛАСТИ.</a:t>
            </a:r>
            <a:endParaRPr/>
          </a:p>
          <a:p>
            <a:pPr marL="0" lvl="0" indent="0" algn="ctr" rtl="0">
              <a:lnSpc>
                <a:spcPct val="100000"/>
              </a:lnSpc>
              <a:spcBef>
                <a:spcPts val="1000"/>
              </a:spcBef>
              <a:spcAft>
                <a:spcPts val="0"/>
              </a:spcAft>
              <a:buSzPts val="1200"/>
              <a:buNone/>
            </a:pPr>
            <a:r>
              <a:rPr lang="ru-RU" sz="1200" b="1">
                <a:solidFill>
                  <a:srgbClr val="002060"/>
                </a:solidFill>
                <a:latin typeface="Times New Roman"/>
                <a:ea typeface="Times New Roman"/>
                <a:cs typeface="Times New Roman"/>
                <a:sym typeface="Times New Roman"/>
              </a:rPr>
              <a:t>МАТВЕЕВА ОЛЬГА АДОЛЬФОВНА – </a:t>
            </a:r>
            <a:r>
              <a:rPr lang="ru-RU" sz="1200">
                <a:solidFill>
                  <a:srgbClr val="002060"/>
                </a:solidFill>
                <a:latin typeface="Times New Roman"/>
                <a:ea typeface="Times New Roman"/>
                <a:cs typeface="Times New Roman"/>
                <a:sym typeface="Times New Roman"/>
              </a:rPr>
              <a:t>ЗАМЕСТИТЕЛЬ ЗАВЕДУЮЩЕГО МБДОУ «ДЕТСКИЙ САД</a:t>
            </a:r>
            <a:endParaRPr/>
          </a:p>
          <a:p>
            <a:pPr marL="0" lvl="0" indent="0" algn="ctr" rtl="0">
              <a:lnSpc>
                <a:spcPct val="100000"/>
              </a:lnSpc>
              <a:spcBef>
                <a:spcPts val="1000"/>
              </a:spcBef>
              <a:spcAft>
                <a:spcPts val="0"/>
              </a:spcAft>
              <a:buSzPts val="1200"/>
              <a:buNone/>
            </a:pPr>
            <a:r>
              <a:rPr lang="ru-RU" sz="1200">
                <a:solidFill>
                  <a:srgbClr val="002060"/>
                </a:solidFill>
                <a:latin typeface="Times New Roman"/>
                <a:ea typeface="Times New Roman"/>
                <a:cs typeface="Times New Roman"/>
                <a:sym typeface="Times New Roman"/>
              </a:rPr>
              <a:t>КОМБИНИРОВАННОГО ВИДА «ЗОЛОТОЙ КЛЮЧИК» Г. ШЛИССЕЛЬБУРГА ЛЕНИНГРАДСКОЙ</a:t>
            </a:r>
            <a:endParaRPr/>
          </a:p>
          <a:p>
            <a:pPr marL="0" lvl="0" indent="0" algn="ctr" rtl="0">
              <a:lnSpc>
                <a:spcPct val="100000"/>
              </a:lnSpc>
              <a:spcBef>
                <a:spcPts val="1000"/>
              </a:spcBef>
              <a:spcAft>
                <a:spcPts val="0"/>
              </a:spcAft>
              <a:buSzPts val="1200"/>
              <a:buNone/>
            </a:pPr>
            <a:r>
              <a:rPr lang="ru-RU" sz="1200">
                <a:solidFill>
                  <a:srgbClr val="002060"/>
                </a:solidFill>
                <a:latin typeface="Times New Roman"/>
                <a:ea typeface="Times New Roman"/>
                <a:cs typeface="Times New Roman"/>
                <a:sym typeface="Times New Roman"/>
              </a:rPr>
              <a:t>ОБЛАСТИ.</a:t>
            </a:r>
            <a:endParaRPr sz="1200">
              <a:solidFill>
                <a:srgbClr val="002060"/>
              </a:solidFill>
              <a:latin typeface="Times New Roman"/>
              <a:ea typeface="Times New Roman"/>
              <a:cs typeface="Times New Roman"/>
              <a:sym typeface="Times New Roman"/>
            </a:endParaRPr>
          </a:p>
          <a:p>
            <a:pPr marL="0" lvl="0" indent="0" algn="ctr" rtl="0">
              <a:lnSpc>
                <a:spcPct val="100000"/>
              </a:lnSpc>
              <a:spcBef>
                <a:spcPts val="1000"/>
              </a:spcBef>
              <a:spcAft>
                <a:spcPts val="0"/>
              </a:spcAft>
              <a:buSzPts val="1200"/>
              <a:buNone/>
            </a:pPr>
            <a:r>
              <a:rPr lang="ru-RU" sz="1200">
                <a:solidFill>
                  <a:srgbClr val="002060"/>
                </a:solidFill>
                <a:latin typeface="Times New Roman"/>
                <a:ea typeface="Times New Roman"/>
                <a:cs typeface="Times New Roman"/>
                <a:sym typeface="Times New Roman"/>
              </a:rPr>
              <a:t>МБДОУ «ЗОЛОТОЙ КЛЮЧИК» Г.ШЛИССЕЛЬБУРГ</a:t>
            </a:r>
            <a:endParaRPr sz="1200">
              <a:solidFill>
                <a:srgbClr val="002060"/>
              </a:solidFill>
              <a:latin typeface="Times New Roman"/>
              <a:ea typeface="Times New Roman"/>
              <a:cs typeface="Times New Roman"/>
              <a:sym typeface="Times New Roman"/>
            </a:endParaRPr>
          </a:p>
        </p:txBody>
      </p:sp>
      <p:pic>
        <p:nvPicPr>
          <p:cNvPr id="157" name="Google Shape;157;p1"/>
          <p:cNvPicPr preferRelativeResize="0"/>
          <p:nvPr/>
        </p:nvPicPr>
        <p:blipFill rotWithShape="1">
          <a:blip r:embed="rId3">
            <a:alphaModFix/>
          </a:blip>
          <a:srcRect/>
          <a:stretch/>
        </p:blipFill>
        <p:spPr>
          <a:xfrm>
            <a:off x="107504" y="44624"/>
            <a:ext cx="1368152" cy="1368152"/>
          </a:xfrm>
          <a:prstGeom prst="rect">
            <a:avLst/>
          </a:prstGeom>
          <a:noFill/>
          <a:ln>
            <a:noFill/>
          </a:ln>
        </p:spPr>
      </p:pic>
      <p:pic>
        <p:nvPicPr>
          <p:cNvPr id="158" name="Google Shape;158;p1"/>
          <p:cNvPicPr preferRelativeResize="0"/>
          <p:nvPr/>
        </p:nvPicPr>
        <p:blipFill rotWithShape="1">
          <a:blip r:embed="rId4">
            <a:alphaModFix/>
          </a:blip>
          <a:srcRect/>
          <a:stretch/>
        </p:blipFill>
        <p:spPr>
          <a:xfrm>
            <a:off x="7452320" y="9650"/>
            <a:ext cx="1462284" cy="14719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0"/>
          <p:cNvSpPr txBox="1">
            <a:spLocks noGrp="1"/>
          </p:cNvSpPr>
          <p:nvPr>
            <p:ph type="ctrTitle"/>
          </p:nvPr>
        </p:nvSpPr>
        <p:spPr>
          <a:xfrm>
            <a:off x="1187624" y="980728"/>
            <a:ext cx="6912768" cy="149016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0000"/>
              </a:buClr>
              <a:buSzPts val="3200"/>
              <a:buFont typeface="Twentieth Century"/>
              <a:buNone/>
            </a:pPr>
            <a:r>
              <a:rPr lang="ru-RU" sz="3200">
                <a:solidFill>
                  <a:srgbClr val="FF0000"/>
                </a:solidFill>
              </a:rPr>
              <a:t>СТУДИЯ ПО ПОЗНАВАТЕЛЬНО - ИССЛЕДОВАТЕЛЬСКОЙ ДЕЯТЕЛЬНОСТИ «МАЛЕНЬКИЙ ИССЛЕДОВАТЕЛЬ»</a:t>
            </a:r>
            <a:endParaRPr/>
          </a:p>
        </p:txBody>
      </p:sp>
      <p:sp>
        <p:nvSpPr>
          <p:cNvPr id="212" name="Google Shape;212;p10"/>
          <p:cNvSpPr txBox="1">
            <a:spLocks noGrp="1"/>
          </p:cNvSpPr>
          <p:nvPr>
            <p:ph type="subTitle" idx="1"/>
          </p:nvPr>
        </p:nvSpPr>
        <p:spPr>
          <a:xfrm>
            <a:off x="1187624" y="2420888"/>
            <a:ext cx="6768752" cy="720080"/>
          </a:xfrm>
          <a:prstGeom prst="rect">
            <a:avLst/>
          </a:prstGeom>
          <a:noFill/>
          <a:ln w="9525" cap="flat" cmpd="sng">
            <a:solidFill>
              <a:srgbClr val="0000FF"/>
            </a:solidFill>
            <a:prstDash val="solid"/>
            <a:round/>
            <a:headEnd type="none" w="sm" len="sm"/>
            <a:tailEnd type="none" w="sm" len="sm"/>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35"/>
              <a:buNone/>
            </a:pPr>
            <a:r>
              <a:rPr lang="ru-RU" sz="2035"/>
              <a:t> «ДЕТИ ЛЮБЯТ ИСКАТЬ, САМИ НАХОДИТЬ. В ЭТОМ ИХ СИЛА». А.ЭНШТЕЙН. </a:t>
            </a:r>
            <a:endParaRPr/>
          </a:p>
        </p:txBody>
      </p:sp>
      <p:pic>
        <p:nvPicPr>
          <p:cNvPr id="213" name="Google Shape;213;p10"/>
          <p:cNvPicPr preferRelativeResize="0"/>
          <p:nvPr/>
        </p:nvPicPr>
        <p:blipFill rotWithShape="1">
          <a:blip r:embed="rId3">
            <a:alphaModFix/>
          </a:blip>
          <a:srcRect/>
          <a:stretch/>
        </p:blipFill>
        <p:spPr>
          <a:xfrm>
            <a:off x="997943" y="3140968"/>
            <a:ext cx="7148114" cy="3384376"/>
          </a:xfrm>
          <a:prstGeom prst="rect">
            <a:avLst/>
          </a:prstGeom>
          <a:noFill/>
          <a:ln>
            <a:noFill/>
          </a:ln>
        </p:spPr>
      </p:pic>
      <p:pic>
        <p:nvPicPr>
          <p:cNvPr id="214" name="Google Shape;214;p10" descr="9.jpg"/>
          <p:cNvPicPr preferRelativeResize="0"/>
          <p:nvPr/>
        </p:nvPicPr>
        <p:blipFill rotWithShape="1">
          <a:blip r:embed="rId4">
            <a:alphaModFix/>
          </a:blip>
          <a:srcRect/>
          <a:stretch/>
        </p:blipFill>
        <p:spPr>
          <a:xfrm>
            <a:off x="0" y="116632"/>
            <a:ext cx="1355107" cy="30243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1"/>
          <p:cNvPicPr preferRelativeResize="0"/>
          <p:nvPr/>
        </p:nvPicPr>
        <p:blipFill rotWithShape="1">
          <a:blip r:embed="rId3">
            <a:alphaModFix/>
          </a:blip>
          <a:srcRect/>
          <a:stretch/>
        </p:blipFill>
        <p:spPr>
          <a:xfrm>
            <a:off x="395536" y="260648"/>
            <a:ext cx="8424936" cy="63239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2"/>
          <p:cNvSpPr/>
          <p:nvPr/>
        </p:nvSpPr>
        <p:spPr>
          <a:xfrm>
            <a:off x="899592" y="620688"/>
            <a:ext cx="7632848"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b="1">
                <a:solidFill>
                  <a:srgbClr val="FF0000"/>
                </a:solidFill>
                <a:latin typeface="Twentieth Century"/>
                <a:ea typeface="Twentieth Century"/>
                <a:cs typeface="Twentieth Century"/>
                <a:sym typeface="Twentieth Century"/>
              </a:rPr>
              <a:t>Цель: создание условий для формирования у дошкольников поисково- познавательной деятельности, которая бы позволила не только систематизировать и расширять имеющиеся у детей представления об окружающейся действительности, но и дать возможность детям через эксперимент взять на себя новые социальные роли: исследователя, лаборанта, ученого, сыщика.</a:t>
            </a:r>
            <a:endParaRPr/>
          </a:p>
          <a:p>
            <a:pPr marL="0" marR="0" lvl="0" indent="0" algn="l" rtl="0">
              <a:spcBef>
                <a:spcPts val="0"/>
              </a:spcBef>
              <a:spcAft>
                <a:spcPts val="0"/>
              </a:spcAft>
              <a:buNone/>
            </a:pPr>
            <a:r>
              <a:rPr lang="ru-RU" sz="1800" b="1">
                <a:solidFill>
                  <a:srgbClr val="7030A0"/>
                </a:solidFill>
                <a:latin typeface="Twentieth Century"/>
                <a:ea typeface="Twentieth Century"/>
                <a:cs typeface="Twentieth Century"/>
                <a:sym typeface="Twentieth Century"/>
              </a:rPr>
              <a:t>Задачи:</a:t>
            </a:r>
            <a:endParaRPr/>
          </a:p>
          <a:p>
            <a:pPr marL="0" marR="0" lvl="0" indent="0" algn="l" rtl="0">
              <a:spcBef>
                <a:spcPts val="0"/>
              </a:spcBef>
              <a:spcAft>
                <a:spcPts val="0"/>
              </a:spcAft>
              <a:buNone/>
            </a:pPr>
            <a:r>
              <a:rPr lang="ru-RU" sz="1800" b="1">
                <a:solidFill>
                  <a:srgbClr val="7030A0"/>
                </a:solidFill>
                <a:latin typeface="Twentieth Century"/>
                <a:ea typeface="Twentieth Century"/>
                <a:cs typeface="Twentieth Century"/>
                <a:sym typeface="Twentieth Century"/>
              </a:rPr>
              <a:t>1.Развивать представления о свойствах веществ, явлениях окружающей действительности (вода и воздух, свет и тень, магнетизм, свойства песка, воздуха, камня, древесины, пластмассы, метала, ткани); о взаимодействии различных веществ при их соединении, о влиянии одних на свойства других; развивать мыслительные способности: операции анализа, классификация, сравнения, обобщения; формировать, способы путем сенсорного анализа, развивать самостоятельность, наблюдательность, мышление, память.</a:t>
            </a:r>
            <a:endParaRPr/>
          </a:p>
          <a:p>
            <a:pPr marL="0" marR="0" lvl="0" indent="0" algn="l" rtl="0">
              <a:spcBef>
                <a:spcPts val="0"/>
              </a:spcBef>
              <a:spcAft>
                <a:spcPts val="0"/>
              </a:spcAft>
              <a:buNone/>
            </a:pPr>
            <a:r>
              <a:rPr lang="ru-RU" sz="1800" b="1">
                <a:solidFill>
                  <a:srgbClr val="7030A0"/>
                </a:solidFill>
                <a:latin typeface="Twentieth Century"/>
                <a:ea typeface="Twentieth Century"/>
                <a:cs typeface="Twentieth Century"/>
                <a:sym typeface="Twentieth Century"/>
              </a:rPr>
              <a:t>2.Использовать обобщенные способы исследования разных объектов окружающей жизни с помощью систем эталонов, перцептивных действий. </a:t>
            </a:r>
            <a:endParaRPr/>
          </a:p>
          <a:p>
            <a:pPr marL="0" marR="0" lvl="0" indent="0" algn="l" rtl="0">
              <a:spcBef>
                <a:spcPts val="0"/>
              </a:spcBef>
              <a:spcAft>
                <a:spcPts val="0"/>
              </a:spcAft>
              <a:buNone/>
            </a:pPr>
            <a:r>
              <a:rPr lang="ru-RU" sz="1800" b="1">
                <a:solidFill>
                  <a:srgbClr val="7030A0"/>
                </a:solidFill>
                <a:latin typeface="Twentieth Century"/>
                <a:ea typeface="Twentieth Century"/>
                <a:cs typeface="Twentieth Century"/>
                <a:sym typeface="Twentieth Century"/>
              </a:rPr>
              <a:t>3.Воспитывать ценность проживания в гармонии с природой.</a:t>
            </a:r>
            <a:endParaRPr sz="1800" b="1">
              <a:solidFill>
                <a:srgbClr val="7030A0"/>
              </a:solidFill>
              <a:latin typeface="Twentieth Century"/>
              <a:ea typeface="Twentieth Century"/>
              <a:cs typeface="Twentieth Century"/>
              <a:sym typeface="Twentieth Centur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3"/>
          <p:cNvSpPr/>
          <p:nvPr/>
        </p:nvSpPr>
        <p:spPr>
          <a:xfrm>
            <a:off x="485600" y="277100"/>
            <a:ext cx="8235600" cy="5679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800">
                <a:solidFill>
                  <a:schemeClr val="dk1"/>
                </a:solidFill>
                <a:latin typeface="Twentieth Century"/>
                <a:ea typeface="Twentieth Century"/>
                <a:cs typeface="Twentieth Century"/>
                <a:sym typeface="Twentieth Century"/>
              </a:rPr>
              <a:t>         </a:t>
            </a:r>
            <a:r>
              <a:rPr lang="ru-RU" sz="2400" b="1">
                <a:solidFill>
                  <a:srgbClr val="7030A0"/>
                </a:solidFill>
                <a:latin typeface="Twentieth Century"/>
                <a:ea typeface="Twentieth Century"/>
                <a:cs typeface="Twentieth Century"/>
                <a:sym typeface="Twentieth Century"/>
              </a:rPr>
              <a:t>Воспитанники в мини-лаборатории детского сада и цифровой лаборатории «Наураша» изучают явления живой и неживой природы, познают переменчивость погоды и природные явления в лаборатории под открытым небом - Метеоплощадке. Педагоги зарождают в детях в них интерес к науке!</a:t>
            </a:r>
            <a:endParaRPr sz="2400"/>
          </a:p>
          <a:p>
            <a:pPr marL="0" marR="0" lvl="0" indent="0" algn="l"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Программа по познавательно-исследовательской деятельности дошкольников построена таким образом, чтобы дети могли повторить опыт, показанный взрослым, могли наблюдать, отвечать на вопросы, используя результат опытов. При такой форме работы ребёнок овладевает экспериментированием, как видом деятельности и его действия носят репродуктивный характер.</a:t>
            </a:r>
            <a:endParaRPr sz="2400" b="1">
              <a:solidFill>
                <a:srgbClr val="7030A0"/>
              </a:solidFill>
              <a:latin typeface="Twentieth Century"/>
              <a:ea typeface="Twentieth Century"/>
              <a:cs typeface="Twentieth Century"/>
              <a:sym typeface="Twentieth Centur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4"/>
          <p:cNvSpPr/>
          <p:nvPr/>
        </p:nvSpPr>
        <p:spPr>
          <a:xfrm>
            <a:off x="539552" y="332656"/>
            <a:ext cx="7511071" cy="6370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ru-RU" sz="2400" b="1">
                <a:solidFill>
                  <a:srgbClr val="7030A0"/>
                </a:solidFill>
                <a:latin typeface="Twentieth Century"/>
                <a:ea typeface="Twentieth Century"/>
                <a:cs typeface="Twentieth Century"/>
                <a:sym typeface="Twentieth Century"/>
              </a:rPr>
              <a:t>Современные дети  - это будущие граждане </a:t>
            </a: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ru-RU" sz="2400" b="1">
                <a:solidFill>
                  <a:srgbClr val="7030A0"/>
                </a:solidFill>
                <a:latin typeface="Twentieth Century"/>
                <a:ea typeface="Twentieth Century"/>
                <a:cs typeface="Twentieth Century"/>
                <a:sym typeface="Twentieth Century"/>
              </a:rPr>
              <a:t>нашей страны! </a:t>
            </a: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ru-RU" sz="2400" b="1">
                <a:solidFill>
                  <a:srgbClr val="7030A0"/>
                </a:solidFill>
                <a:latin typeface="Twentieth Century"/>
                <a:ea typeface="Twentieth Century"/>
                <a:cs typeface="Twentieth Century"/>
                <a:sym typeface="Twentieth Century"/>
              </a:rPr>
              <a:t>О того, какие условия мы создадим для них сейчас, зависит их дальнейшее личностное и профессиональное будущее!</a:t>
            </a:r>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ctr" rtl="0">
              <a:spcBef>
                <a:spcPts val="0"/>
              </a:spcBef>
              <a:spcAft>
                <a:spcPts val="0"/>
              </a:spcAft>
              <a:buNone/>
            </a:pPr>
            <a:r>
              <a:rPr lang="ru-RU" sz="2400" b="1">
                <a:solidFill>
                  <a:srgbClr val="7030A0"/>
                </a:solidFill>
                <a:latin typeface="Twentieth Century"/>
                <a:ea typeface="Twentieth Century"/>
                <a:cs typeface="Twentieth Century"/>
                <a:sym typeface="Twentieth Century"/>
              </a:rPr>
              <a:t>Все фотоматериалы детей выполнены с согласия родителей (законных представителей) </a:t>
            </a:r>
            <a:endParaRPr sz="2400" b="1">
              <a:solidFill>
                <a:srgbClr val="7030A0"/>
              </a:solidFill>
              <a:latin typeface="Twentieth Century"/>
              <a:ea typeface="Twentieth Century"/>
              <a:cs typeface="Twentieth Century"/>
              <a:sym typeface="Twentieth Century"/>
            </a:endParaRPr>
          </a:p>
        </p:txBody>
      </p:sp>
      <p:pic>
        <p:nvPicPr>
          <p:cNvPr id="235" name="Google Shape;235;p14"/>
          <p:cNvPicPr preferRelativeResize="0"/>
          <p:nvPr/>
        </p:nvPicPr>
        <p:blipFill rotWithShape="1">
          <a:blip r:embed="rId3">
            <a:alphaModFix/>
          </a:blip>
          <a:srcRect/>
          <a:stretch/>
        </p:blipFill>
        <p:spPr>
          <a:xfrm>
            <a:off x="831383" y="2276872"/>
            <a:ext cx="6927407" cy="3290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5"/>
          <p:cNvSpPr/>
          <p:nvPr/>
        </p:nvSpPr>
        <p:spPr>
          <a:xfrm>
            <a:off x="323528" y="0"/>
            <a:ext cx="8640960" cy="74789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Методическое обеспечение</a:t>
            </a:r>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Литература </a:t>
            </a:r>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Наука. Энциклопедия. –М., «РОСМЭН», 2001. –125 с. </a:t>
            </a:r>
            <a:endParaRPr sz="16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Энциклопедический словарь юного техника. –М., «Педагогика», 1988. –463 </a:t>
            </a:r>
            <a:endParaRPr sz="16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«Робототехника для детей и родителей» С.А. Филиппов, Санкт-Петербург «Наука» 2010. -195 с. </a:t>
            </a:r>
            <a:endParaRPr sz="16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Программа курса «Образовательная робототехника». Томск: Дельтаплан, 2012.-16с. </a:t>
            </a:r>
            <a:endParaRPr sz="16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Книга для учителя компании LEGO System A/S, Aastvej 1, DK-7190 Billund, Дания; авторизованный перевод -Институт новых технологий г. Москва. </a:t>
            </a:r>
            <a:endParaRPr sz="16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600"/>
              <a:buFont typeface="Times New Roman"/>
              <a:buAutoNum type="arabicPeriod"/>
            </a:pPr>
            <a:r>
              <a:rPr lang="ru-RU" sz="1600">
                <a:solidFill>
                  <a:schemeClr val="dk1"/>
                </a:solidFill>
                <a:latin typeface="Times New Roman"/>
                <a:ea typeface="Times New Roman"/>
                <a:cs typeface="Times New Roman"/>
                <a:sym typeface="Times New Roman"/>
              </a:rPr>
              <a:t>Сборник материалов международной конференции «Педагогический процесс,как непрерывное развитие творческого потенциала личности» Москва.: МГИУ, 1998г. 7.Журнал «Самоделки». г. Москва. Издательская компания «Эгмонт Россия Лтд.» LEGO. г. Москва. Издательство ООО «Лего» </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7.     Николаева С.Н. Юный эколог: Программа экологического воспитания дошкольников / С.Н. Николаева – М.: Мозаика-Синтез, 2002. – 128 с.</a:t>
            </a:r>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8 .    Экологическое воспитание дошкольников: Пособие для специалистов дошкольного воспитания / Автор составитель Николаева С.Н. - М.: ООО «Фирма «Издательство АСТ» - 1998. - 320 с.</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9.     Николаева С.Н. Методика экологического воспитания в детском саду: Работа с детьми средних и старших групп детского сада: Книга для воспитателей детского сада / С.Н. Николаева.- М.: Просвещение – 1999. - 207 с</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10.   «Наураша в стране Наурандии». Цифровая лаборатория для дошкольников и младших школьников. Методическое руководство к программе/ автор оригинальной идеи – Олег Поваляев. – М., 2014. – 72с.</a:t>
            </a:r>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11. «Опытно-экспериментальная деятельность в ДОУ» Н.В.Нищева, СПБ. -2012г, 359с.</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12. Федеральный закон от 29.12.2012г. № 273-ФЗ «Об образовании в Российской Федерации».</a:t>
            </a:r>
            <a:endParaRPr/>
          </a:p>
          <a:p>
            <a:pPr marL="0" marR="0" lvl="0" indent="0" algn="l" rtl="0">
              <a:spcBef>
                <a:spcPts val="0"/>
              </a:spcBef>
              <a:spcAft>
                <a:spcPts val="0"/>
              </a:spcAft>
              <a:buNone/>
            </a:pPr>
            <a:r>
              <a:rPr lang="ru-RU" sz="1600">
                <a:solidFill>
                  <a:schemeClr val="dk1"/>
                </a:solidFill>
                <a:latin typeface="Times New Roman"/>
                <a:ea typeface="Times New Roman"/>
                <a:cs typeface="Times New Roman"/>
                <a:sym typeface="Times New Roman"/>
              </a:rPr>
              <a:t>13. </a:t>
            </a:r>
            <a:r>
              <a:rPr lang="ru-RU" sz="1600" u="sng">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https://foranimation.ru/</a:t>
            </a: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600">
              <a:solidFill>
                <a:schemeClr val="dk1"/>
              </a:solidFill>
              <a:latin typeface="Times New Roman"/>
              <a:ea typeface="Times New Roman"/>
              <a:cs typeface="Times New Roman"/>
              <a:sym typeface="Times New Roman"/>
            </a:endParaRPr>
          </a:p>
          <a:p>
            <a:pPr marL="342900" marR="0" lvl="0" indent="-241300" algn="l" rtl="0">
              <a:spcBef>
                <a:spcPts val="0"/>
              </a:spcBef>
              <a:spcAft>
                <a:spcPts val="0"/>
              </a:spcAft>
              <a:buClr>
                <a:schemeClr val="dk1"/>
              </a:buClr>
              <a:buSzPts val="1600"/>
              <a:buFont typeface="Twentieth Century"/>
              <a:buNone/>
            </a:pPr>
            <a:endParaRPr sz="1600">
              <a:solidFill>
                <a:schemeClr val="dk1"/>
              </a:solidFill>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txBox="1">
            <a:spLocks noGrp="1"/>
          </p:cNvSpPr>
          <p:nvPr>
            <p:ph type="title"/>
          </p:nvPr>
        </p:nvSpPr>
        <p:spPr>
          <a:xfrm>
            <a:off x="899592" y="182005"/>
            <a:ext cx="7344900" cy="1368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40"/>
              <a:buFont typeface="Twentieth Century"/>
              <a:buNone/>
            </a:pPr>
            <a:r>
              <a:rPr lang="ru-RU" sz="3240"/>
              <a:t> </a:t>
            </a:r>
            <a:r>
              <a:rPr lang="ru-RU" sz="1800" b="1">
                <a:solidFill>
                  <a:srgbClr val="FF0000"/>
                </a:solidFill>
              </a:rPr>
              <a:t>УДИВИТЕЛЬНАЯ СТРАНА - ДЕТСТВО! </a:t>
            </a:r>
            <a:br>
              <a:rPr lang="ru-RU" sz="1800" b="1">
                <a:solidFill>
                  <a:srgbClr val="FF0000"/>
                </a:solidFill>
              </a:rPr>
            </a:br>
            <a:r>
              <a:rPr lang="ru-RU" sz="1800" b="1">
                <a:solidFill>
                  <a:srgbClr val="FF0000"/>
                </a:solidFill>
              </a:rPr>
              <a:t>МОЖНО МЕЧТАТЬ О СВОЁМ БУДУЩЕМ, НАПРИМЕР, КЕМ БЫТЬ. </a:t>
            </a:r>
            <a:br>
              <a:rPr lang="ru-RU" sz="1800" b="1">
                <a:solidFill>
                  <a:srgbClr val="FF0000"/>
                </a:solidFill>
              </a:rPr>
            </a:br>
            <a:r>
              <a:rPr lang="ru-RU" sz="1800" b="1">
                <a:solidFill>
                  <a:srgbClr val="FF0000"/>
                </a:solidFill>
              </a:rPr>
              <a:t>СВОЮ МЕЧТУ ВОПЛОТИТЬ В ИГРАХ: СЕГОДНЯ – ВРАЧ, ЗАВТРА – БАНКИР И ДАЖЕ ПРЕЗИДЕНТ!</a:t>
            </a:r>
            <a:endParaRPr/>
          </a:p>
        </p:txBody>
      </p:sp>
      <p:pic>
        <p:nvPicPr>
          <p:cNvPr id="164" name="Google Shape;164;p2"/>
          <p:cNvPicPr preferRelativeResize="0">
            <a:picLocks noGrp="1"/>
          </p:cNvPicPr>
          <p:nvPr>
            <p:ph type="body" idx="1"/>
          </p:nvPr>
        </p:nvPicPr>
        <p:blipFill rotWithShape="1">
          <a:blip r:embed="rId3">
            <a:alphaModFix/>
          </a:blip>
          <a:srcRect/>
          <a:stretch/>
        </p:blipFill>
        <p:spPr>
          <a:xfrm>
            <a:off x="467544" y="1916832"/>
            <a:ext cx="7631584" cy="47495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
          <p:cNvSpPr txBox="1">
            <a:spLocks noGrp="1"/>
          </p:cNvSpPr>
          <p:nvPr>
            <p:ph type="title"/>
          </p:nvPr>
        </p:nvSpPr>
        <p:spPr>
          <a:xfrm>
            <a:off x="1040975" y="208124"/>
            <a:ext cx="7272900" cy="1161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Twentieth Century"/>
              <a:buNone/>
            </a:pPr>
            <a:r>
              <a:rPr lang="ru-RU" sz="2400">
                <a:latin typeface="Twentieth Century"/>
                <a:ea typeface="Twentieth Century"/>
                <a:cs typeface="Twentieth Century"/>
                <a:sym typeface="Twentieth Century"/>
              </a:rPr>
              <a:t>ФЕДЕРАЛЬНЫЙ ГОСУДАРСТВЕННЫЙ ОБРАЗОВАТЕЛЬНЫЙ СТАНДАРТ ДОШКОЛЬНОГО ОБРАЗОВАНИЯ</a:t>
            </a:r>
            <a:endParaRPr sz="2400"/>
          </a:p>
        </p:txBody>
      </p:sp>
      <p:sp>
        <p:nvSpPr>
          <p:cNvPr id="170" name="Google Shape;170;p3"/>
          <p:cNvSpPr txBox="1">
            <a:spLocks noGrp="1"/>
          </p:cNvSpPr>
          <p:nvPr>
            <p:ph type="body" idx="1"/>
          </p:nvPr>
        </p:nvSpPr>
        <p:spPr>
          <a:xfrm>
            <a:off x="381275" y="1412700"/>
            <a:ext cx="8592300" cy="5157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800"/>
              <a:buNone/>
            </a:pPr>
            <a:r>
              <a:rPr lang="ru-RU" sz="2400" b="1">
                <a:solidFill>
                  <a:srgbClr val="7030A0"/>
                </a:solidFill>
              </a:rPr>
              <a:t>1.4. ОСНОВНЫЕ ПРИНЦИПЫ ДОШКОЛЬНОГО ОБРАЗОВАНИЯ:</a:t>
            </a:r>
            <a:endParaRPr sz="2400" b="1">
              <a:solidFill>
                <a:srgbClr val="7030A0"/>
              </a:solidFill>
            </a:endParaRPr>
          </a:p>
          <a:p>
            <a:pPr marL="0" lvl="0" indent="0" algn="l" rtl="0">
              <a:lnSpc>
                <a:spcPct val="120000"/>
              </a:lnSpc>
              <a:spcBef>
                <a:spcPts val="1000"/>
              </a:spcBef>
              <a:spcAft>
                <a:spcPts val="0"/>
              </a:spcAft>
              <a:buSzPts val="2800"/>
              <a:buNone/>
            </a:pPr>
            <a:r>
              <a:rPr lang="ru-RU" sz="2400" b="1">
                <a:solidFill>
                  <a:srgbClr val="7030A0"/>
                </a:solidFill>
              </a:rPr>
              <a:t>6) ПРИОБЩЕНИЕ ДЕТЕЙ К СОЦИОКУЛЬТУРНЫМ НОРМАМ, ТРАДИЦИЯМ СЕМЬИ, ОБЩЕСТВА И ГОСУДАРСТВА</a:t>
            </a:r>
            <a:endParaRPr sz="2400"/>
          </a:p>
          <a:p>
            <a:pPr marL="0" lvl="0" indent="0" algn="l" rtl="0">
              <a:lnSpc>
                <a:spcPct val="120000"/>
              </a:lnSpc>
              <a:spcBef>
                <a:spcPts val="1000"/>
              </a:spcBef>
              <a:spcAft>
                <a:spcPts val="0"/>
              </a:spcAft>
              <a:buSzPts val="1800"/>
              <a:buNone/>
            </a:pPr>
            <a:r>
              <a:rPr lang="ru-RU" sz="1800"/>
              <a:t>          </a:t>
            </a:r>
            <a:r>
              <a:rPr lang="ru-RU" b="1"/>
              <a:t>ПРОФЕССИОНАЛЬНОЕ САМООПРЕДЕЛЕНИЕ ВЗАИМОСВЯЗАНО С РАЗВИТИЕМ ЛИЧНОСТИ НА ВСЕХ ВОЗРАСТНЫХ ЭТАПАХ, ПОЭТОМУ ДОШКОЛЬНЫЙ ВОЗРАСТ РАССМАТРИВАЕТСЯ КАК ПОДГОТОВИТЕЛЬНЫЙ, В КОТОРОМ ЗАКЛАДЫВАЮТСЯ ОСНОВЫ ДЛЯ ПРОФЕССИОНАЛЬНОГО САМООПРЕДЕЛЕНИЯ В БУДУЩЕМ.</a:t>
            </a:r>
            <a:endParaRPr b="1">
              <a:solidFill>
                <a:srgbClr val="7030A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txBox="1">
            <a:spLocks noGrp="1"/>
          </p:cNvSpPr>
          <p:nvPr>
            <p:ph type="title"/>
          </p:nvPr>
        </p:nvSpPr>
        <p:spPr>
          <a:xfrm>
            <a:off x="1335959" y="184411"/>
            <a:ext cx="6254044" cy="107404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0000"/>
              </a:buClr>
              <a:buSzPts val="3600"/>
              <a:buFont typeface="Twentieth Century"/>
              <a:buNone/>
            </a:pPr>
            <a:r>
              <a:rPr lang="ru-RU" sz="3000">
                <a:solidFill>
                  <a:srgbClr val="FF0000"/>
                </a:solidFill>
              </a:rPr>
              <a:t>СТУДИЯ ПО РОБОТОТЕХНИКЕ </a:t>
            </a:r>
            <a:br>
              <a:rPr lang="ru-RU" sz="3000">
                <a:solidFill>
                  <a:srgbClr val="FF0000"/>
                </a:solidFill>
              </a:rPr>
            </a:br>
            <a:r>
              <a:rPr lang="ru-RU" sz="3000">
                <a:solidFill>
                  <a:srgbClr val="FF0000"/>
                </a:solidFill>
              </a:rPr>
              <a:t>«Я У МАМЫ – ИНЖЕНЕР»</a:t>
            </a:r>
            <a:endParaRPr sz="3000">
              <a:solidFill>
                <a:srgbClr val="FF0000"/>
              </a:solidFill>
            </a:endParaRPr>
          </a:p>
        </p:txBody>
      </p:sp>
      <p:sp>
        <p:nvSpPr>
          <p:cNvPr id="176" name="Google Shape;176;p4"/>
          <p:cNvSpPr txBox="1">
            <a:spLocks noGrp="1"/>
          </p:cNvSpPr>
          <p:nvPr>
            <p:ph type="body" idx="1"/>
          </p:nvPr>
        </p:nvSpPr>
        <p:spPr>
          <a:xfrm>
            <a:off x="971600" y="2319026"/>
            <a:ext cx="3299700" cy="7632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2000"/>
              <a:buNone/>
            </a:pPr>
            <a:endParaRPr>
              <a:solidFill>
                <a:srgbClr val="7030A0"/>
              </a:solidFill>
            </a:endParaRPr>
          </a:p>
        </p:txBody>
      </p:sp>
      <p:pic>
        <p:nvPicPr>
          <p:cNvPr id="177" name="Google Shape;177;p4"/>
          <p:cNvPicPr preferRelativeResize="0"/>
          <p:nvPr/>
        </p:nvPicPr>
        <p:blipFill rotWithShape="1">
          <a:blip r:embed="rId3">
            <a:alphaModFix/>
          </a:blip>
          <a:srcRect/>
          <a:stretch/>
        </p:blipFill>
        <p:spPr>
          <a:xfrm>
            <a:off x="179512" y="1340768"/>
            <a:ext cx="4176464" cy="3132771"/>
          </a:xfrm>
          <a:prstGeom prst="rect">
            <a:avLst/>
          </a:prstGeom>
          <a:noFill/>
          <a:ln>
            <a:noFill/>
          </a:ln>
        </p:spPr>
      </p:pic>
      <p:pic>
        <p:nvPicPr>
          <p:cNvPr id="178" name="Google Shape;178;p4" descr="F:\конкурс Школа года\фото и видео матерниалы\Робототехника\1.JPG"/>
          <p:cNvPicPr preferRelativeResize="0"/>
          <p:nvPr/>
        </p:nvPicPr>
        <p:blipFill rotWithShape="1">
          <a:blip r:embed="rId4">
            <a:alphaModFix/>
          </a:blip>
          <a:srcRect/>
          <a:stretch/>
        </p:blipFill>
        <p:spPr>
          <a:xfrm>
            <a:off x="4372946" y="2924944"/>
            <a:ext cx="4663550" cy="38507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5"/>
          <p:cNvSpPr/>
          <p:nvPr/>
        </p:nvSpPr>
        <p:spPr>
          <a:xfrm>
            <a:off x="1043600" y="980725"/>
            <a:ext cx="7488900" cy="53124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ru-RU" sz="2000" b="1" i="0" u="none" strike="noStrike" cap="none">
                <a:solidFill>
                  <a:srgbClr val="7030A0"/>
                </a:solidFill>
                <a:latin typeface="Twentieth Century"/>
                <a:ea typeface="Twentieth Century"/>
                <a:cs typeface="Twentieth Century"/>
                <a:sym typeface="Twentieth Century"/>
              </a:rPr>
              <a:t>         </a:t>
            </a:r>
            <a:r>
              <a:rPr lang="ru-RU" sz="2400" b="1" i="0" u="none" strike="noStrike" cap="none">
                <a:solidFill>
                  <a:srgbClr val="7030A0"/>
                </a:solidFill>
                <a:latin typeface="Twentieth Century"/>
                <a:ea typeface="Twentieth Century"/>
                <a:cs typeface="Twentieth Century"/>
                <a:sym typeface="Twentieth Century"/>
              </a:rPr>
              <a:t>На занятиях дети получают представление об особенностях составления программ управления, автоматизации механизмов, приобретают навыки работы со схемами от различных видов конструкторов LEGO Education WeDo. </a:t>
            </a:r>
            <a:endParaRPr/>
          </a:p>
          <a:p>
            <a:pPr marL="0" marR="0" lvl="0" indent="0" algn="just" rtl="0">
              <a:lnSpc>
                <a:spcPct val="115000"/>
              </a:lnSpc>
              <a:spcBef>
                <a:spcPts val="1000"/>
              </a:spcBef>
              <a:spcAft>
                <a:spcPts val="0"/>
              </a:spcAft>
              <a:buNone/>
            </a:pPr>
            <a:r>
              <a:rPr lang="ru-RU" sz="2400" b="1" i="0" u="none" strike="noStrike" cap="none">
                <a:solidFill>
                  <a:srgbClr val="7030A0"/>
                </a:solidFill>
                <a:latin typeface="Twentieth Century"/>
                <a:ea typeface="Twentieth Century"/>
                <a:cs typeface="Twentieth Century"/>
                <a:sym typeface="Twentieth Century"/>
              </a:rPr>
              <a:t>          Воспитанники с большим успехом конструируют модели и управляют ими посредством компьютерных программ. Рабочий процесс нацелен на развитие базовых исследовательских и проектных умений, имеющих основополагающее значение для научных и инженерных профессий.</a:t>
            </a:r>
            <a:endParaRPr sz="2400" b="1" i="0" u="none" strike="noStrike" cap="none">
              <a:solidFill>
                <a:srgbClr val="7030A0"/>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6"/>
          <p:cNvSpPr/>
          <p:nvPr/>
        </p:nvSpPr>
        <p:spPr>
          <a:xfrm>
            <a:off x="594625" y="206275"/>
            <a:ext cx="8007600" cy="6324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400" b="1" i="0" u="none" strike="noStrike" cap="none">
                <a:solidFill>
                  <a:srgbClr val="FF0000"/>
                </a:solidFill>
                <a:latin typeface="Twentieth Century"/>
                <a:ea typeface="Twentieth Century"/>
                <a:cs typeface="Twentieth Century"/>
                <a:sym typeface="Twentieth Century"/>
              </a:rPr>
              <a:t>Цель: формирование общепрофессиональной компетентности детей дошкольного возраста в технической, конструкторской и проектной деятельности.</a:t>
            </a:r>
            <a:endParaRPr sz="2400"/>
          </a:p>
          <a:p>
            <a:pPr marL="0" marR="0" lvl="0" indent="0" algn="l" rtl="0">
              <a:spcBef>
                <a:spcPts val="0"/>
              </a:spcBef>
              <a:spcAft>
                <a:spcPts val="0"/>
              </a:spcAft>
              <a:buNone/>
            </a:pPr>
            <a:endParaRPr sz="2400" b="1">
              <a:solidFill>
                <a:srgbClr val="7030A0"/>
              </a:solidFill>
              <a:latin typeface="Twentieth Century"/>
              <a:ea typeface="Twentieth Century"/>
              <a:cs typeface="Twentieth Century"/>
              <a:sym typeface="Twentieth Century"/>
            </a:endParaRPr>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Задачи:</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формировать устойчивый интерес как к роботостроению, так и к другим областям инженерно-технической направленности;</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совершенствовать технические навыки, умения читать схемы и получать начальные основы программирования, сопоставления и проектирования у дошкольников;</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развивать личностные качества ребенка: любознательность, активность, самостоятельность, ответственность и воспитанность;</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7"/>
          <p:cNvSpPr txBox="1">
            <a:spLocks noGrp="1"/>
          </p:cNvSpPr>
          <p:nvPr>
            <p:ph type="title"/>
          </p:nvPr>
        </p:nvSpPr>
        <p:spPr>
          <a:xfrm>
            <a:off x="971600" y="764704"/>
            <a:ext cx="7628384" cy="64807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4000"/>
              <a:buFont typeface="Twentieth Century"/>
              <a:buNone/>
            </a:pPr>
            <a:r>
              <a:rPr lang="ru-RU">
                <a:solidFill>
                  <a:srgbClr val="FF0000"/>
                </a:solidFill>
              </a:rPr>
              <a:t>МУЛЬТСТУДИЯ «АРТЕМОН»</a:t>
            </a:r>
            <a:endParaRPr/>
          </a:p>
        </p:txBody>
      </p:sp>
      <p:sp>
        <p:nvSpPr>
          <p:cNvPr id="194" name="Google Shape;194;p7"/>
          <p:cNvSpPr txBox="1">
            <a:spLocks noGrp="1"/>
          </p:cNvSpPr>
          <p:nvPr>
            <p:ph type="body" idx="1"/>
          </p:nvPr>
        </p:nvSpPr>
        <p:spPr>
          <a:xfrm>
            <a:off x="827580" y="1892878"/>
            <a:ext cx="3374400" cy="7098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2000"/>
              <a:buNone/>
            </a:pPr>
            <a:endParaRPr>
              <a:solidFill>
                <a:srgbClr val="7030A0"/>
              </a:solidFill>
            </a:endParaRPr>
          </a:p>
        </p:txBody>
      </p:sp>
      <p:pic>
        <p:nvPicPr>
          <p:cNvPr id="195" name="Google Shape;195;p7"/>
          <p:cNvPicPr preferRelativeResize="0"/>
          <p:nvPr/>
        </p:nvPicPr>
        <p:blipFill rotWithShape="1">
          <a:blip r:embed="rId3">
            <a:alphaModFix/>
          </a:blip>
          <a:srcRect/>
          <a:stretch/>
        </p:blipFill>
        <p:spPr>
          <a:xfrm>
            <a:off x="787156" y="1484784"/>
            <a:ext cx="3744416" cy="3256931"/>
          </a:xfrm>
          <a:prstGeom prst="rect">
            <a:avLst/>
          </a:prstGeom>
          <a:noFill/>
          <a:ln>
            <a:noFill/>
          </a:ln>
        </p:spPr>
      </p:pic>
      <p:pic>
        <p:nvPicPr>
          <p:cNvPr id="196" name="Google Shape;196;p7"/>
          <p:cNvPicPr preferRelativeResize="0"/>
          <p:nvPr/>
        </p:nvPicPr>
        <p:blipFill rotWithShape="1">
          <a:blip r:embed="rId4">
            <a:alphaModFix/>
          </a:blip>
          <a:srcRect/>
          <a:stretch/>
        </p:blipFill>
        <p:spPr>
          <a:xfrm>
            <a:off x="4572000" y="2564904"/>
            <a:ext cx="3703988" cy="33123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8"/>
          <p:cNvSpPr/>
          <p:nvPr/>
        </p:nvSpPr>
        <p:spPr>
          <a:xfrm>
            <a:off x="426150" y="366675"/>
            <a:ext cx="8344500" cy="57186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ru-RU" sz="2000" b="1">
                <a:solidFill>
                  <a:srgbClr val="7030A0"/>
                </a:solidFill>
                <a:latin typeface="Twentieth Century"/>
                <a:ea typeface="Twentieth Century"/>
                <a:cs typeface="Twentieth Century"/>
                <a:sym typeface="Twentieth Century"/>
              </a:rPr>
              <a:t>        </a:t>
            </a:r>
            <a:r>
              <a:rPr lang="ru-RU" sz="2400" b="1">
                <a:solidFill>
                  <a:srgbClr val="7030A0"/>
                </a:solidFill>
                <a:latin typeface="Twentieth Century"/>
                <a:ea typeface="Twentieth Century"/>
                <a:cs typeface="Twentieth Century"/>
                <a:sym typeface="Twentieth Century"/>
              </a:rPr>
              <a:t>«Мультипликация очень близка миру детства, потому что в ней всегда есть игра, полет фантазии и нет ничего невозможного». </a:t>
            </a:r>
            <a:endParaRPr sz="2400"/>
          </a:p>
          <a:p>
            <a:pPr marL="0" marR="0" lvl="0" indent="0" algn="just" rtl="0">
              <a:lnSpc>
                <a:spcPct val="115000"/>
              </a:lnSpc>
              <a:spcBef>
                <a:spcPts val="1000"/>
              </a:spcBef>
              <a:spcAft>
                <a:spcPts val="0"/>
              </a:spcAft>
              <a:buNone/>
            </a:pPr>
            <a:r>
              <a:rPr lang="ru-RU" sz="2400" b="1">
                <a:solidFill>
                  <a:srgbClr val="7030A0"/>
                </a:solidFill>
                <a:latin typeface="Twentieth Century"/>
                <a:ea typeface="Twentieth Century"/>
                <a:cs typeface="Twentieth Century"/>
                <a:sym typeface="Twentieth Century"/>
              </a:rPr>
              <a:t>Е.Р. Тихонова.</a:t>
            </a:r>
            <a:endParaRPr sz="2400" b="1">
              <a:solidFill>
                <a:srgbClr val="7030A0"/>
              </a:solidFill>
              <a:latin typeface="Twentieth Century"/>
              <a:ea typeface="Twentieth Century"/>
              <a:cs typeface="Twentieth Century"/>
              <a:sym typeface="Twentieth Century"/>
            </a:endParaRPr>
          </a:p>
          <a:p>
            <a:pPr marL="0" marR="0" lvl="0" indent="0" algn="just" rtl="0">
              <a:lnSpc>
                <a:spcPct val="115000"/>
              </a:lnSpc>
              <a:spcBef>
                <a:spcPts val="1000"/>
              </a:spcBef>
              <a:spcAft>
                <a:spcPts val="0"/>
              </a:spcAft>
              <a:buNone/>
            </a:pPr>
            <a:r>
              <a:rPr lang="ru-RU" sz="2400" b="1">
                <a:solidFill>
                  <a:srgbClr val="7030A0"/>
                </a:solidFill>
                <a:latin typeface="Twentieth Century"/>
                <a:ea typeface="Twentieth Century"/>
                <a:cs typeface="Twentieth Century"/>
                <a:sym typeface="Twentieth Century"/>
              </a:rPr>
              <a:t>        Все любят мультфильмы, но не все знают, что могут создавать их сами.</a:t>
            </a:r>
            <a:endParaRPr sz="2400"/>
          </a:p>
          <a:p>
            <a:pPr marL="0" marR="0" lvl="0" indent="0" algn="just" rtl="0">
              <a:lnSpc>
                <a:spcPct val="115000"/>
              </a:lnSpc>
              <a:spcBef>
                <a:spcPts val="1000"/>
              </a:spcBef>
              <a:spcAft>
                <a:spcPts val="0"/>
              </a:spcAft>
              <a:buNone/>
            </a:pPr>
            <a:r>
              <a:rPr lang="ru-RU" sz="2400" b="1">
                <a:solidFill>
                  <a:srgbClr val="7030A0"/>
                </a:solidFill>
                <a:latin typeface="Twentieth Century"/>
                <a:ea typeface="Twentieth Century"/>
                <a:cs typeface="Twentieth Century"/>
                <a:sym typeface="Twentieth Century"/>
              </a:rPr>
              <a:t>        Мультипликация – это групповой творческий процесс. Как и во взрослой команде мультипликаторов, дети знакомятся с разными техниками, осваивают разные профессии: режиссера, оператора, сценариста, художника-мультипликатора.</a:t>
            </a:r>
            <a:endParaRPr sz="2400" b="1">
              <a:solidFill>
                <a:srgbClr val="7030A0"/>
              </a:solidFill>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p:nvPr/>
        </p:nvSpPr>
        <p:spPr>
          <a:xfrm>
            <a:off x="971550" y="177351"/>
            <a:ext cx="7200900" cy="655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RU" sz="2400" b="1">
                <a:solidFill>
                  <a:srgbClr val="FF0000"/>
                </a:solidFill>
                <a:latin typeface="Twentieth Century"/>
                <a:ea typeface="Twentieth Century"/>
                <a:cs typeface="Twentieth Century"/>
                <a:sym typeface="Twentieth Century"/>
              </a:rPr>
              <a:t>Цель: Развитие творческой деятельности и моделирование ситуаций успеха у детей в процессе создания собственного медиапродукта (мультфильма).</a:t>
            </a:r>
            <a:endParaRPr sz="2400" b="1">
              <a:solidFill>
                <a:srgbClr val="7030A0"/>
              </a:solidFill>
              <a:latin typeface="Twentieth Century"/>
              <a:ea typeface="Twentieth Century"/>
              <a:cs typeface="Twentieth Century"/>
              <a:sym typeface="Twentieth Century"/>
            </a:endParaRPr>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Задачи: </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создавать среду для успешной творческой деятельности;</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способствовать усвоению первичных представлений о процессе мультипликации (термины, технологические сведения, известные режиссеры, художники-мультипликаторы, композиторы);</a:t>
            </a:r>
            <a:endParaRPr sz="2400"/>
          </a:p>
          <a:p>
            <a:pPr marL="0" marR="0" lvl="0" indent="0" algn="l" rtl="0">
              <a:spcBef>
                <a:spcPts val="0"/>
              </a:spcBef>
              <a:spcAft>
                <a:spcPts val="0"/>
              </a:spcAft>
              <a:buNone/>
            </a:pPr>
            <a:r>
              <a:rPr lang="ru-RU" sz="2400" b="1">
                <a:solidFill>
                  <a:srgbClr val="7030A0"/>
                </a:solidFill>
                <a:latin typeface="Twentieth Century"/>
                <a:ea typeface="Twentieth Century"/>
                <a:cs typeface="Twentieth Century"/>
                <a:sym typeface="Twentieth Century"/>
              </a:rPr>
              <a:t>- формировать технические навыки создания мультфильмов в технике stop-motion (покадровая съёмка) и безопасного использования цифровой медиа и компьютерной техники; формировать устойчивый интерес и мотивацию к творческому созданию мультфильма.</a:t>
            </a:r>
            <a:endParaRPr sz="2400"/>
          </a:p>
        </p:txBody>
      </p:sp>
    </p:spTree>
  </p:cSld>
  <p:clrMapOvr>
    <a:masterClrMapping/>
  </p:clrMapOvr>
</p:sld>
</file>

<file path=ppt/theme/theme1.xml><?xml version="1.0" encoding="utf-8"?>
<a:theme xmlns:a="http://schemas.openxmlformats.org/drawingml/2006/main" name="Капля">
  <a:themeElements>
    <a:clrScheme name="Капля">
      <a:dk1>
        <a:srgbClr val="000000"/>
      </a:dk1>
      <a:lt1>
        <a:srgbClr val="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1092</Words>
  <Application>Microsoft Office PowerPoint</Application>
  <PresentationFormat>Экран (4:3)</PresentationFormat>
  <Paragraphs>80</Paragraphs>
  <Slides>15</Slides>
  <Notes>15</Notes>
  <HiddenSlides>0</HiddenSlides>
  <MMClips>0</MMClips>
  <ScaleCrop>false</ScaleCrop>
  <HeadingPairs>
    <vt:vector size="4" baseType="variant">
      <vt:variant>
        <vt:lpstr>Тема</vt:lpstr>
      </vt:variant>
      <vt:variant>
        <vt:i4>1</vt:i4>
      </vt:variant>
      <vt:variant>
        <vt:lpstr>Заголовки слайдов</vt:lpstr>
      </vt:variant>
      <vt:variant>
        <vt:i4>15</vt:i4>
      </vt:variant>
    </vt:vector>
  </HeadingPairs>
  <TitlesOfParts>
    <vt:vector size="16" baseType="lpstr">
      <vt:lpstr>Капля</vt:lpstr>
      <vt:lpstr>КИРОВСКИЙ МУНИЦИПАЛЬНЫЙ  РАЙОН ЛЕНИНГРАДСКОЙ ОБЛАСТИ</vt:lpstr>
      <vt:lpstr> УДИВИТЕЛЬНАЯ СТРАНА - ДЕТСТВО!  МОЖНО МЕЧТАТЬ О СВОЁМ БУДУЩЕМ, НАПРИМЕР, КЕМ БЫТЬ.  СВОЮ МЕЧТУ ВОПЛОТИТЬ В ИГРАХ: СЕГОДНЯ – ВРАЧ, ЗАВТРА – БАНКИР И ДАЖЕ ПРЕЗИДЕНТ!</vt:lpstr>
      <vt:lpstr>ФЕДЕРАЛЬНЫЙ ГОСУДАРСТВЕННЫЙ ОБРАЗОВАТЕЛЬНЫЙ СТАНДАРТ ДОШКОЛЬНОГО ОБРАЗОВАНИЯ</vt:lpstr>
      <vt:lpstr>СТУДИЯ ПО РОБОТОТЕХНИКЕ  «Я У МАМЫ – ИНЖЕНЕР»</vt:lpstr>
      <vt:lpstr>Презентация PowerPoint</vt:lpstr>
      <vt:lpstr>Презентация PowerPoint</vt:lpstr>
      <vt:lpstr>МУЛЬТСТУДИЯ «АРТЕМОН»</vt:lpstr>
      <vt:lpstr>Презентация PowerPoint</vt:lpstr>
      <vt:lpstr>Презентация PowerPoint</vt:lpstr>
      <vt:lpstr>СТУДИЯ ПО ПОЗНАВАТЕЛЬНО - ИССЛЕДОВАТЕЛЬСКОЙ ДЕЯТЕЛЬНОСТИ «МАЛЕНЬКИЙ ИССЛЕДОВАТЕЛЬ»</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КИРОВСКИЙ МУНИЦИПАЛЬНЫЙ  РАЙОН ЛЕНИНГРАДСКОЙ ОБЛАСТИ</dc:title>
  <dc:creator>User</dc:creator>
  <cp:lastModifiedBy>User</cp:lastModifiedBy>
  <cp:revision>1</cp:revision>
  <dcterms:created xsi:type="dcterms:W3CDTF">2020-08-26T19:33:43Z</dcterms:created>
  <dcterms:modified xsi:type="dcterms:W3CDTF">2020-12-20T17:59:18Z</dcterms:modified>
</cp:coreProperties>
</file>